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25" r:id="rId5"/>
  </p:sldMasterIdLst>
  <p:notesMasterIdLst>
    <p:notesMasterId r:id="rId28"/>
  </p:notesMasterIdLst>
  <p:handoutMasterIdLst>
    <p:handoutMasterId r:id="rId29"/>
  </p:handoutMasterIdLst>
  <p:sldIdLst>
    <p:sldId id="295" r:id="rId6"/>
    <p:sldId id="345" r:id="rId7"/>
    <p:sldId id="343" r:id="rId8"/>
    <p:sldId id="319" r:id="rId9"/>
    <p:sldId id="334" r:id="rId10"/>
    <p:sldId id="335" r:id="rId11"/>
    <p:sldId id="320" r:id="rId12"/>
    <p:sldId id="342" r:id="rId13"/>
    <p:sldId id="329" r:id="rId14"/>
    <p:sldId id="332" r:id="rId15"/>
    <p:sldId id="326" r:id="rId16"/>
    <p:sldId id="331" r:id="rId17"/>
    <p:sldId id="338" r:id="rId18"/>
    <p:sldId id="339" r:id="rId19"/>
    <p:sldId id="340" r:id="rId20"/>
    <p:sldId id="341" r:id="rId21"/>
    <p:sldId id="324" r:id="rId22"/>
    <p:sldId id="325" r:id="rId23"/>
    <p:sldId id="328" r:id="rId24"/>
    <p:sldId id="347" r:id="rId25"/>
    <p:sldId id="344" r:id="rId26"/>
    <p:sldId id="346" r:id="rId27"/>
  </p:sldIdLst>
  <p:sldSz cx="12192000" cy="6858000"/>
  <p:notesSz cx="6858000" cy="9144000"/>
  <p:defaultTextStyle>
    <a:defPPr>
      <a:defRPr lang="nl-NL"/>
    </a:defPPr>
    <a:lvl1pPr algn="l" defTabSz="912813" rtl="0" fontAlgn="base">
      <a:spcBef>
        <a:spcPct val="0"/>
      </a:spcBef>
      <a:spcAft>
        <a:spcPct val="0"/>
      </a:spcAft>
      <a:defRPr sz="2400" kern="1200">
        <a:solidFill>
          <a:schemeClr val="tx1"/>
        </a:solidFill>
        <a:latin typeface="Calibri" charset="0"/>
        <a:ea typeface="ＭＳ Ｐゴシック" charset="-128"/>
        <a:cs typeface="+mn-cs"/>
      </a:defRPr>
    </a:lvl1pPr>
    <a:lvl2pPr marL="455613" indent="1588" algn="l" defTabSz="912813" rtl="0" fontAlgn="base">
      <a:spcBef>
        <a:spcPct val="0"/>
      </a:spcBef>
      <a:spcAft>
        <a:spcPct val="0"/>
      </a:spcAft>
      <a:defRPr sz="2400" kern="1200">
        <a:solidFill>
          <a:schemeClr val="tx1"/>
        </a:solidFill>
        <a:latin typeface="Calibri" charset="0"/>
        <a:ea typeface="ＭＳ Ｐゴシック" charset="-128"/>
        <a:cs typeface="+mn-cs"/>
      </a:defRPr>
    </a:lvl2pPr>
    <a:lvl3pPr marL="912813" indent="1588" algn="l" defTabSz="912813" rtl="0" fontAlgn="base">
      <a:spcBef>
        <a:spcPct val="0"/>
      </a:spcBef>
      <a:spcAft>
        <a:spcPct val="0"/>
      </a:spcAft>
      <a:defRPr sz="2400" kern="1200">
        <a:solidFill>
          <a:schemeClr val="tx1"/>
        </a:solidFill>
        <a:latin typeface="Calibri" charset="0"/>
        <a:ea typeface="ＭＳ Ｐゴシック" charset="-128"/>
        <a:cs typeface="+mn-cs"/>
      </a:defRPr>
    </a:lvl3pPr>
    <a:lvl4pPr marL="1370013" indent="1588" algn="l" defTabSz="912813" rtl="0" fontAlgn="base">
      <a:spcBef>
        <a:spcPct val="0"/>
      </a:spcBef>
      <a:spcAft>
        <a:spcPct val="0"/>
      </a:spcAft>
      <a:defRPr sz="2400" kern="1200">
        <a:solidFill>
          <a:schemeClr val="tx1"/>
        </a:solidFill>
        <a:latin typeface="Calibri" charset="0"/>
        <a:ea typeface="ＭＳ Ｐゴシック" charset="-128"/>
        <a:cs typeface="+mn-cs"/>
      </a:defRPr>
    </a:lvl4pPr>
    <a:lvl5pPr marL="1827213" indent="1588" algn="l" defTabSz="912813" rtl="0" fontAlgn="base">
      <a:spcBef>
        <a:spcPct val="0"/>
      </a:spcBef>
      <a:spcAft>
        <a:spcPct val="0"/>
      </a:spcAft>
      <a:defRPr sz="2400" kern="1200">
        <a:solidFill>
          <a:schemeClr val="tx1"/>
        </a:solidFill>
        <a:latin typeface="Calibri" charset="0"/>
        <a:ea typeface="ＭＳ Ｐゴシック" charset="-128"/>
        <a:cs typeface="+mn-cs"/>
      </a:defRPr>
    </a:lvl5pPr>
    <a:lvl6pPr marL="2286000" algn="l" defTabSz="914400" rtl="0" eaLnBrk="1" latinLnBrk="0" hangingPunct="1">
      <a:defRPr sz="2400" kern="1200">
        <a:solidFill>
          <a:schemeClr val="tx1"/>
        </a:solidFill>
        <a:latin typeface="Calibri" charset="0"/>
        <a:ea typeface="ＭＳ Ｐゴシック" charset="-128"/>
        <a:cs typeface="+mn-cs"/>
      </a:defRPr>
    </a:lvl6pPr>
    <a:lvl7pPr marL="2743200" algn="l" defTabSz="914400" rtl="0" eaLnBrk="1" latinLnBrk="0" hangingPunct="1">
      <a:defRPr sz="2400" kern="1200">
        <a:solidFill>
          <a:schemeClr val="tx1"/>
        </a:solidFill>
        <a:latin typeface="Calibri" charset="0"/>
        <a:ea typeface="ＭＳ Ｐゴシック" charset="-128"/>
        <a:cs typeface="+mn-cs"/>
      </a:defRPr>
    </a:lvl7pPr>
    <a:lvl8pPr marL="3200400" algn="l" defTabSz="914400" rtl="0" eaLnBrk="1" latinLnBrk="0" hangingPunct="1">
      <a:defRPr sz="2400" kern="1200">
        <a:solidFill>
          <a:schemeClr val="tx1"/>
        </a:solidFill>
        <a:latin typeface="Calibri" charset="0"/>
        <a:ea typeface="ＭＳ Ｐゴシック" charset="-128"/>
        <a:cs typeface="+mn-cs"/>
      </a:defRPr>
    </a:lvl8pPr>
    <a:lvl9pPr marL="3657600" algn="l" defTabSz="914400" rtl="0" eaLnBrk="1" latinLnBrk="0" hangingPunct="1">
      <a:defRPr sz="2400" kern="1200">
        <a:solidFill>
          <a:schemeClr val="tx1"/>
        </a:solidFill>
        <a:latin typeface="Calibri" charset="0"/>
        <a:ea typeface="ＭＳ Ｐゴシック" charset="-128"/>
        <a:cs typeface="+mn-cs"/>
      </a:defRPr>
    </a:lvl9pPr>
  </p:defaultTextStyle>
  <p:extLst>
    <p:ext uri="{EFAFB233-063F-42B5-8137-9DF3F51BA10A}">
      <p15:sldGuideLst xmlns:p15="http://schemas.microsoft.com/office/powerpoint/2012/main">
        <p15:guide id="2" orient="horz" pos="2160" userDrawn="1">
          <p15:clr>
            <a:srgbClr val="A4A3A4"/>
          </p15:clr>
        </p15:guide>
        <p15:guide id="3" pos="7219">
          <p15:clr>
            <a:srgbClr val="A4A3A4"/>
          </p15:clr>
        </p15:guide>
        <p15:guide id="6"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n, LA de (Elbert)" initials="H(" lastIdx="2" clrIdx="0">
    <p:extLst>
      <p:ext uri="{19B8F6BF-5375-455C-9EA6-DF929625EA0E}">
        <p15:presenceInfo xmlns:p15="http://schemas.microsoft.com/office/powerpoint/2012/main" userId="S::e.dehon_apeldoorn.nl#ext#@vvng.onmicrosoft.com::40e7fde0-bfd5-4c0c-a5ef-813905791ec8" providerId="AD"/>
      </p:ext>
    </p:extLst>
  </p:cmAuthor>
  <p:cmAuthor id="2" name="Vanbrabant, Leonard" initials="VL" lastIdx="2" clrIdx="1">
    <p:extLst>
      <p:ext uri="{19B8F6BF-5375-455C-9EA6-DF929625EA0E}">
        <p15:presenceInfo xmlns:p15="http://schemas.microsoft.com/office/powerpoint/2012/main" userId="S::l.vanbrabant_ggdwestbrabant.nl#ext#@vvng.onmicrosoft.com::c219d7bd-4eeb-49a1-867f-f0bde63cddb3" providerId="AD"/>
      </p:ext>
    </p:extLst>
  </p:cmAuthor>
  <p:cmAuthor id="3" name="Mark Gremmen" initials="MG" lastIdx="1" clrIdx="2">
    <p:extLst>
      <p:ext uri="{19B8F6BF-5375-455C-9EA6-DF929625EA0E}">
        <p15:presenceInfo xmlns:p15="http://schemas.microsoft.com/office/powerpoint/2012/main" userId="S::mark.gremmen@vng.nl::0949db81-22cb-4bad-b492-224444a4e2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C64"/>
    <a:srgbClr val="F07E23"/>
    <a:srgbClr val="C20016"/>
    <a:srgbClr val="F0AB00"/>
    <a:srgbClr val="008542"/>
    <a:srgbClr val="00A9F3"/>
    <a:srgbClr val="33AADC"/>
    <a:srgbClr val="002F5F"/>
    <a:srgbClr val="3DB7E4"/>
    <a:srgbClr val="8EBA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ADEA4F-F8FA-4F55-BE67-8F365C038FD4}" v="4" dt="2021-09-06T14:17:22.898"/>
    <p1510:client id="{24D9CE93-01C5-4FE9-BED3-BA0D4AF74809}" v="124" dt="2021-09-07T07:11:28.089"/>
    <p1510:client id="{47549361-E22D-4E04-8916-26FE721F6F9C}" v="36" dt="2021-09-06T13:58:31.384"/>
    <p1510:client id="{4760B832-1A51-4733-9D85-901779470127}" v="5" vWet="6" dt="2021-09-06T09:38:40.431"/>
    <p1510:client id="{5E11EA2C-6206-4E48-96C5-592A0ACDE75F}" v="130" dt="2021-09-06T08:30:45.007"/>
    <p1510:client id="{6108E9B7-91E1-4CA3-971F-3D9DE225E444}" v="28" dt="2021-09-06T08:28:39.273"/>
    <p1510:client id="{72D9721A-2D8C-4475-A5A8-105E7A26E05C}" v="105" dt="2021-09-07T07:09:53.676"/>
    <p1510:client id="{980FB968-E293-45A2-A13A-2512154316C4}" v="15" dt="2021-09-06T14:49:14.627"/>
    <p1510:client id="{A1AA462D-15B2-48F9-BC65-4EB92AC1630A}" v="18" dt="2021-09-06T07:57:39.606"/>
    <p1510:client id="{A8ADF1B0-FCA0-4767-9159-175ED1AED087}" v="640" dt="2021-09-06T08:20:47.971"/>
    <p1510:client id="{AF873A9D-66AA-CC4C-BA7F-7B5FDD0EC797}" v="189" dt="2021-09-06T14:22:18.245"/>
    <p1510:client id="{B514A6F8-0BB5-4F57-9876-CBCE719EBF90}" v="72" dt="2021-09-06T10:01:35.0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62"/>
      </p:cViewPr>
      <p:guideLst>
        <p:guide orient="horz" pos="2160"/>
        <p:guide pos="7219"/>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dirty="0">
                <a:latin typeface="Arial" panose="020B0604020202020204" pitchFamily="34" charset="0"/>
                <a:ea typeface="+mn-ea"/>
              </a:defRPr>
            </a:lvl1pPr>
          </a:lstStyle>
          <a:p>
            <a:pPr>
              <a:defRPr/>
            </a:pPr>
            <a:endParaRPr lang="en-US" altLang="en-US"/>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defRPr>
            </a:lvl1pPr>
          </a:lstStyle>
          <a:p>
            <a:fld id="{C3D4CAB9-543B-124D-AC85-B38EEA6DAD72}" type="datetimeFigureOut">
              <a:rPr lang="nl-NL" altLang="en-US"/>
              <a:pPr/>
              <a:t>9-9-2021</a:t>
            </a:fld>
            <a:endParaRPr lang="nl-NL" altLang="en-US"/>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dirty="0">
                <a:latin typeface="Arial" panose="020B0604020202020204" pitchFamily="34" charset="0"/>
                <a:ea typeface="+mn-ea"/>
              </a:defRPr>
            </a:lvl1pPr>
          </a:lstStyle>
          <a:p>
            <a:pPr>
              <a:defRPr/>
            </a:pPr>
            <a:endParaRPr lang="en-US" altLang="en-US"/>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E10CD581-2C6F-F24C-A6EA-AEF3E4905845}" type="slidenum">
              <a:rPr lang="nl-NL" altLang="en-US"/>
              <a:pPr/>
              <a:t>‹nr.›</a:t>
            </a:fld>
            <a:endParaRPr lang="nl-NL" altLang="en-US"/>
          </a:p>
        </p:txBody>
      </p:sp>
    </p:spTree>
    <p:extLst>
      <p:ext uri="{BB962C8B-B14F-4D97-AF65-F5344CB8AC3E}">
        <p14:creationId xmlns:p14="http://schemas.microsoft.com/office/powerpoint/2010/main" val="26531227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dirty="0">
                <a:latin typeface="Arial" panose="020B0604020202020204" pitchFamily="34" charset="0"/>
                <a:ea typeface="+mn-ea"/>
              </a:defRPr>
            </a:lvl1pPr>
          </a:lstStyle>
          <a:p>
            <a:pPr>
              <a:defRPr/>
            </a:pPr>
            <a:endParaRPr lang="en-US" altLang="en-US"/>
          </a:p>
        </p:txBody>
      </p:sp>
      <p:sp>
        <p:nvSpPr>
          <p:cNvPr id="3" name="Tijdelijke aanduiding voor datum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defRPr>
            </a:lvl1pPr>
          </a:lstStyle>
          <a:p>
            <a:fld id="{D520C45E-4B48-084A-A24B-FDF519F7717D}" type="datetimeFigureOut">
              <a:rPr lang="nl-NL" altLang="en-US"/>
              <a:pPr/>
              <a:t>9-9-2021</a:t>
            </a:fld>
            <a:endParaRPr lang="nl-NL" altLang="en-US"/>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nl-NL" noProof="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noProof="0"/>
              <a:t>Klik om de tekststijl van het model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dirty="0">
                <a:latin typeface="Arial" panose="020B0604020202020204" pitchFamily="34" charset="0"/>
                <a:ea typeface="+mn-ea"/>
              </a:defRPr>
            </a:lvl1pPr>
          </a:lstStyle>
          <a:p>
            <a:pPr>
              <a:defRPr/>
            </a:pPr>
            <a:endParaRPr lang="en-US" altLang="en-US"/>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3399720B-A57D-9C40-A75B-79A2C5AF5111}" type="slidenum">
              <a:rPr lang="nl-NL" altLang="en-US"/>
              <a:pPr/>
              <a:t>‹nr.›</a:t>
            </a:fld>
            <a:endParaRPr lang="nl-NL" altLang="en-US"/>
          </a:p>
        </p:txBody>
      </p:sp>
    </p:spTree>
    <p:extLst>
      <p:ext uri="{BB962C8B-B14F-4D97-AF65-F5344CB8AC3E}">
        <p14:creationId xmlns:p14="http://schemas.microsoft.com/office/powerpoint/2010/main" val="4276518667"/>
      </p:ext>
    </p:extLst>
  </p:cSld>
  <p:clrMap bg1="lt1" tx1="dk1" bg2="lt2" tx2="dk2" accent1="accent1" accent2="accent2" accent3="accent3" accent4="accent4" accent5="accent5" accent6="accent6" hlink="hlink" folHlink="folHlink"/>
  <p:hf hdr="0" ftr="0" dt="0"/>
  <p:notesStyle>
    <a:lvl1pPr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1pPr>
    <a:lvl2pPr marL="455613"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2pPr>
    <a:lvl3pPr marL="912813"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3pPr>
    <a:lvl4pPr marL="1370013"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4pPr>
    <a:lvl5pPr marL="1827213" algn="l" defTabSz="912813" rtl="0" eaLnBrk="0" fontAlgn="base" hangingPunct="0">
      <a:spcBef>
        <a:spcPct val="30000"/>
      </a:spcBef>
      <a:spcAft>
        <a:spcPct val="0"/>
      </a:spcAft>
      <a:defRPr sz="1200" kern="1200">
        <a:solidFill>
          <a:schemeClr val="tx1"/>
        </a:solidFill>
        <a:latin typeface="Arial" panose="020B0604020202020204" pitchFamily="34" charset="0"/>
        <a:ea typeface="ＭＳ Ｐゴシック" charset="-128"/>
        <a:cs typeface="+mn-cs"/>
      </a:defRPr>
    </a:lvl5pPr>
    <a:lvl6pPr marL="2285795" algn="l" defTabSz="914317" rtl="0" eaLnBrk="1" latinLnBrk="0" hangingPunct="1">
      <a:defRPr sz="1200" kern="1200">
        <a:solidFill>
          <a:schemeClr val="tx1"/>
        </a:solidFill>
        <a:latin typeface="+mn-lt"/>
        <a:ea typeface="+mn-ea"/>
        <a:cs typeface="+mn-cs"/>
      </a:defRPr>
    </a:lvl6pPr>
    <a:lvl7pPr marL="2742953" algn="l" defTabSz="914317" rtl="0" eaLnBrk="1" latinLnBrk="0" hangingPunct="1">
      <a:defRPr sz="1200" kern="1200">
        <a:solidFill>
          <a:schemeClr val="tx1"/>
        </a:solidFill>
        <a:latin typeface="+mn-lt"/>
        <a:ea typeface="+mn-ea"/>
        <a:cs typeface="+mn-cs"/>
      </a:defRPr>
    </a:lvl7pPr>
    <a:lvl8pPr marL="3200113" algn="l" defTabSz="914317" rtl="0" eaLnBrk="1" latinLnBrk="0" hangingPunct="1">
      <a:defRPr sz="1200" kern="1200">
        <a:solidFill>
          <a:schemeClr val="tx1"/>
        </a:solidFill>
        <a:latin typeface="+mn-lt"/>
        <a:ea typeface="+mn-ea"/>
        <a:cs typeface="+mn-cs"/>
      </a:defRPr>
    </a:lvl8pPr>
    <a:lvl9pPr marL="3657271" algn="l" defTabSz="91431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8" Type="http://schemas.openxmlformats.org/officeDocument/2006/relationships/hyperlink" Target="https://nl.wikipedia.org/wiki/Reflectie_(straling)" TargetMode="External"/><Relationship Id="rId3" Type="http://schemas.openxmlformats.org/officeDocument/2006/relationships/hyperlink" Target="https://nl.wikipedia.org/wiki/Remote_sensing" TargetMode="External"/><Relationship Id="rId7" Type="http://schemas.openxmlformats.org/officeDocument/2006/relationships/hyperlink" Target="https://nl.wikipedia.org/wiki/Infrarood"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nl.wikipedia.org/wiki/Fotosynthese" TargetMode="External"/><Relationship Id="rId5" Type="http://schemas.openxmlformats.org/officeDocument/2006/relationships/hyperlink" Target="https://nl.wikipedia.org/wiki/Vegetatie" TargetMode="External"/><Relationship Id="rId4" Type="http://schemas.openxmlformats.org/officeDocument/2006/relationships/hyperlink" Target="https://nl.wikipedia.org/wiki/Observatiesatelliet" TargetMode="External"/><Relationship Id="rId9" Type="http://schemas.openxmlformats.org/officeDocument/2006/relationships/hyperlink" Target="https://nl.wikipedia.org/wiki/Licht"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solidFill>
                  <a:srgbClr val="202122"/>
                </a:solidFill>
                <a:latin typeface="Arial"/>
                <a:ea typeface="ＭＳ Ｐゴシック"/>
                <a:cs typeface="Arial"/>
              </a:rPr>
              <a:t>Voordelen van groene omgeving:</a:t>
            </a:r>
            <a:endParaRPr lang="nl-NL">
              <a:solidFill>
                <a:srgbClr val="202122"/>
              </a:solidFill>
              <a:cs typeface="Arial"/>
            </a:endParaRPr>
          </a:p>
          <a:p>
            <a:r>
              <a:rPr lang="nl-NL">
                <a:solidFill>
                  <a:srgbClr val="202122"/>
                </a:solidFill>
                <a:latin typeface="Arial"/>
                <a:ea typeface="ＭＳ Ｐゴシック"/>
                <a:cs typeface="Arial"/>
              </a:rPr>
              <a:t>- vasthouden van regenwater</a:t>
            </a:r>
          </a:p>
          <a:p>
            <a:r>
              <a:rPr lang="nl-NL">
                <a:solidFill>
                  <a:srgbClr val="202122"/>
                </a:solidFill>
                <a:latin typeface="Arial"/>
                <a:ea typeface="ＭＳ Ｐゴシック"/>
                <a:cs typeface="Arial"/>
              </a:rPr>
              <a:t>- verkoeling</a:t>
            </a:r>
            <a:endParaRPr lang="nl-NL">
              <a:solidFill>
                <a:srgbClr val="202122"/>
              </a:solidFill>
              <a:cs typeface="Arial"/>
            </a:endParaRPr>
          </a:p>
          <a:p>
            <a:r>
              <a:rPr lang="nl-NL">
                <a:solidFill>
                  <a:srgbClr val="202122"/>
                </a:solidFill>
                <a:latin typeface="Arial"/>
                <a:ea typeface="ＭＳ Ｐゴシック"/>
                <a:cs typeface="Arial"/>
              </a:rPr>
              <a:t>- positief effect op het psychosociaal welbevinden</a:t>
            </a:r>
          </a:p>
          <a:p>
            <a:r>
              <a:rPr lang="nl-NL" b="1">
                <a:latin typeface="Arial"/>
                <a:ea typeface="ＭＳ Ｐゴシック"/>
                <a:cs typeface="Arial"/>
              </a:rPr>
              <a:t>- De gezondheid van mensen heeft te lijden onder de oplopende temperaturen</a:t>
            </a:r>
            <a:endParaRPr lang="nl-NL">
              <a:latin typeface="Arial"/>
              <a:ea typeface="ＭＳ Ｐゴシック"/>
              <a:cs typeface="Arial"/>
            </a:endParaRPr>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smtClean="0"/>
              <a:pPr/>
              <a:t>4</a:t>
            </a:fld>
            <a:endParaRPr lang="nl-NL" altLang="en-US"/>
          </a:p>
        </p:txBody>
      </p:sp>
    </p:spTree>
    <p:extLst>
      <p:ext uri="{BB962C8B-B14F-4D97-AF65-F5344CB8AC3E}">
        <p14:creationId xmlns:p14="http://schemas.microsoft.com/office/powerpoint/2010/main" val="1935835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latin typeface="Calibri"/>
              <a:cs typeface="Calibri"/>
            </a:endParaRPr>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a:pPr/>
              <a:t>17</a:t>
            </a:fld>
            <a:endParaRPr lang="nl-NL" altLang="en-US"/>
          </a:p>
        </p:txBody>
      </p:sp>
    </p:spTree>
    <p:extLst>
      <p:ext uri="{BB962C8B-B14F-4D97-AF65-F5344CB8AC3E}">
        <p14:creationId xmlns:p14="http://schemas.microsoft.com/office/powerpoint/2010/main" val="330086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spcBef>
                <a:spcPts val="0"/>
              </a:spcBef>
              <a:spcAft>
                <a:spcPts val="0"/>
              </a:spcAft>
            </a:pPr>
            <a:r>
              <a:rPr lang="nl-NL" err="1"/>
              <a:t>Omvalling</a:t>
            </a:r>
            <a:r>
              <a:rPr lang="nl-NL"/>
              <a:t>: gebouwen zijn niet recht van boven gefotografeerd. </a:t>
            </a:r>
            <a:endParaRPr lang="en-US"/>
          </a:p>
          <a:p>
            <a:endParaRPr lang="en-US">
              <a:latin typeface="Calibri"/>
              <a:cs typeface="Calibri"/>
            </a:endParaRPr>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a:pPr/>
              <a:t>18</a:t>
            </a:fld>
            <a:endParaRPr lang="nl-NL" altLang="en-US"/>
          </a:p>
        </p:txBody>
      </p:sp>
    </p:spTree>
    <p:extLst>
      <p:ext uri="{BB962C8B-B14F-4D97-AF65-F5344CB8AC3E}">
        <p14:creationId xmlns:p14="http://schemas.microsoft.com/office/powerpoint/2010/main" val="426141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atin typeface="Arial"/>
                <a:ea typeface="ＭＳ Ｐゴシック"/>
                <a:cs typeface="Arial"/>
              </a:rPr>
              <a:t>Vanwege mix van voorkeuren en kwaliteiten van de ontwikkelaars gekozen voor beide talen.</a:t>
            </a:r>
          </a:p>
          <a:p>
            <a:endParaRPr lang="nl-NL">
              <a:cs typeface="Arial"/>
            </a:endParaRPr>
          </a:p>
          <a:p>
            <a:r>
              <a:rPr lang="nl-NL">
                <a:latin typeface="Arial"/>
                <a:ea typeface="ＭＳ Ｐゴシック"/>
                <a:cs typeface="Arial"/>
              </a:rPr>
              <a:t>- Flexibele tool om eigen aanpassingen te doen.</a:t>
            </a:r>
          </a:p>
          <a:p>
            <a:r>
              <a:rPr lang="nl-NL">
                <a:latin typeface="Arial"/>
                <a:ea typeface="ＭＳ Ｐゴシック"/>
                <a:cs typeface="Arial"/>
              </a:rPr>
              <a:t>- Gratis</a:t>
            </a:r>
          </a:p>
          <a:p>
            <a:r>
              <a:rPr lang="nl-NL">
                <a:latin typeface="Arial"/>
                <a:ea typeface="ＭＳ Ｐゴシック"/>
                <a:cs typeface="Arial"/>
              </a:rPr>
              <a:t>- Open-source</a:t>
            </a:r>
            <a:endParaRPr lang="nl-NL"/>
          </a:p>
          <a:p>
            <a:r>
              <a:rPr lang="nl-NL">
                <a:latin typeface="Arial"/>
                <a:ea typeface="ＭＳ Ｐゴシック"/>
                <a:cs typeface="Arial"/>
              </a:rPr>
              <a:t>- </a:t>
            </a:r>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smtClean="0"/>
              <a:pPr/>
              <a:t>19</a:t>
            </a:fld>
            <a:endParaRPr lang="nl-NL" altLang="en-US"/>
          </a:p>
        </p:txBody>
      </p:sp>
    </p:spTree>
    <p:extLst>
      <p:ext uri="{BB962C8B-B14F-4D97-AF65-F5344CB8AC3E}">
        <p14:creationId xmlns:p14="http://schemas.microsoft.com/office/powerpoint/2010/main" val="3938088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atin typeface="Arial"/>
                <a:ea typeface="ＭＳ Ｐゴシック"/>
                <a:cs typeface="Arial"/>
              </a:rPr>
              <a:t>Vanwege mix van voorkeuren en kwaliteiten van de ontwikkelaars gekozen voor beide talen.</a:t>
            </a:r>
          </a:p>
          <a:p>
            <a:endParaRPr lang="nl-NL">
              <a:cs typeface="Arial"/>
            </a:endParaRPr>
          </a:p>
          <a:p>
            <a:r>
              <a:rPr lang="nl-NL">
                <a:latin typeface="Arial"/>
                <a:ea typeface="ＭＳ Ｐゴシック"/>
                <a:cs typeface="Arial"/>
              </a:rPr>
              <a:t>- Flexibele tool om eigen aanpassingen te doen.</a:t>
            </a:r>
          </a:p>
          <a:p>
            <a:r>
              <a:rPr lang="nl-NL">
                <a:latin typeface="Arial"/>
                <a:ea typeface="ＭＳ Ｐゴシック"/>
                <a:cs typeface="Arial"/>
              </a:rPr>
              <a:t>- Gratis</a:t>
            </a:r>
          </a:p>
          <a:p>
            <a:r>
              <a:rPr lang="nl-NL">
                <a:latin typeface="Arial"/>
                <a:ea typeface="ＭＳ Ｐゴシック"/>
                <a:cs typeface="Arial"/>
              </a:rPr>
              <a:t>- Open-source</a:t>
            </a:r>
            <a:endParaRPr lang="nl-NL"/>
          </a:p>
          <a:p>
            <a:r>
              <a:rPr lang="nl-NL">
                <a:latin typeface="Arial"/>
                <a:ea typeface="ＭＳ Ｐゴシック"/>
                <a:cs typeface="Arial"/>
              </a:rPr>
              <a:t>- </a:t>
            </a:r>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smtClean="0"/>
              <a:pPr/>
              <a:t>20</a:t>
            </a:fld>
            <a:endParaRPr lang="nl-NL" altLang="en-US"/>
          </a:p>
        </p:txBody>
      </p:sp>
    </p:spTree>
    <p:extLst>
      <p:ext uri="{BB962C8B-B14F-4D97-AF65-F5344CB8AC3E}">
        <p14:creationId xmlns:p14="http://schemas.microsoft.com/office/powerpoint/2010/main" val="3584083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solidFill>
                  <a:srgbClr val="202122"/>
                </a:solidFill>
                <a:latin typeface="Arial"/>
                <a:ea typeface="ＭＳ Ｐゴシック"/>
                <a:cs typeface="Arial"/>
              </a:rPr>
              <a:t>De luchtfoto die je via </a:t>
            </a:r>
            <a:r>
              <a:rPr lang="nl-NL" err="1">
                <a:solidFill>
                  <a:srgbClr val="202122"/>
                </a:solidFill>
                <a:latin typeface="Arial"/>
                <a:ea typeface="ＭＳ Ｐゴシック"/>
                <a:cs typeface="Arial"/>
              </a:rPr>
              <a:t>wfs</a:t>
            </a:r>
            <a:r>
              <a:rPr lang="nl-NL">
                <a:solidFill>
                  <a:srgbClr val="202122"/>
                </a:solidFill>
                <a:latin typeface="Arial"/>
                <a:ea typeface="ＭＳ Ｐゴシック"/>
                <a:cs typeface="Arial"/>
              </a:rPr>
              <a:t> kunt binnen halen zijn van een te lage kwaliteit.</a:t>
            </a:r>
          </a:p>
          <a:p>
            <a:br>
              <a:rPr lang="nl-NL">
                <a:latin typeface="Arial"/>
                <a:ea typeface="ＭＳ Ｐゴシック"/>
                <a:cs typeface="Arial"/>
              </a:rPr>
            </a:br>
            <a:r>
              <a:rPr lang="nl-NL">
                <a:latin typeface="Arial"/>
                <a:ea typeface="ＭＳ Ｐゴシック"/>
                <a:cs typeface="Arial"/>
              </a:rPr>
              <a:t>Gecomprimeerd beeld gecreëerd in het </a:t>
            </a:r>
            <a:r>
              <a:rPr lang="nl-NL" err="1">
                <a:latin typeface="Arial"/>
                <a:ea typeface="ＭＳ Ｐゴシック"/>
                <a:cs typeface="Arial"/>
              </a:rPr>
              <a:t>Enhanced</a:t>
            </a:r>
            <a:r>
              <a:rPr lang="nl-NL">
                <a:latin typeface="Arial"/>
                <a:ea typeface="ＭＳ Ｐゴシック"/>
                <a:cs typeface="Arial"/>
              </a:rPr>
              <a:t> </a:t>
            </a:r>
            <a:r>
              <a:rPr lang="nl-NL" err="1">
                <a:latin typeface="Arial"/>
                <a:ea typeface="ＭＳ Ｐゴシック"/>
                <a:cs typeface="Arial"/>
              </a:rPr>
              <a:t>Compression</a:t>
            </a:r>
            <a:r>
              <a:rPr lang="nl-NL">
                <a:latin typeface="Arial"/>
                <a:ea typeface="ＭＳ Ｐゴシック"/>
                <a:cs typeface="Arial"/>
              </a:rPr>
              <a:t> </a:t>
            </a:r>
            <a:r>
              <a:rPr lang="nl-NL" err="1">
                <a:latin typeface="Arial"/>
                <a:ea typeface="ＭＳ Ｐゴシック"/>
                <a:cs typeface="Arial"/>
              </a:rPr>
              <a:t>Wavelet</a:t>
            </a:r>
            <a:r>
              <a:rPr lang="nl-NL">
                <a:latin typeface="Arial"/>
                <a:ea typeface="ＭＳ Ｐゴシック"/>
                <a:cs typeface="Arial"/>
              </a:rPr>
              <a:t> (ECW) formaat, dat is ontwikkeld door Earth Resource </a:t>
            </a:r>
            <a:r>
              <a:rPr lang="nl-NL" err="1">
                <a:latin typeface="Arial"/>
                <a:ea typeface="ＭＳ Ｐゴシック"/>
                <a:cs typeface="Arial"/>
              </a:rPr>
              <a:t>Mapping</a:t>
            </a:r>
            <a:r>
              <a:rPr lang="nl-NL">
                <a:latin typeface="Arial"/>
                <a:ea typeface="ＭＳ Ｐゴシック"/>
                <a:cs typeface="Arial"/>
              </a:rPr>
              <a:t>, maar is nu eigendom van en onderhouden door ERDAS. </a:t>
            </a:r>
            <a:endParaRPr lang="nl-NL">
              <a:solidFill>
                <a:srgbClr val="202122"/>
              </a:solidFill>
              <a:latin typeface="Arial"/>
              <a:ea typeface="ＭＳ Ｐゴシック"/>
              <a:cs typeface="Arial"/>
            </a:endParaRPr>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smtClean="0"/>
              <a:pPr/>
              <a:t>5</a:t>
            </a:fld>
            <a:endParaRPr lang="nl-NL" altLang="en-US"/>
          </a:p>
        </p:txBody>
      </p:sp>
    </p:spTree>
    <p:extLst>
      <p:ext uri="{BB962C8B-B14F-4D97-AF65-F5344CB8AC3E}">
        <p14:creationId xmlns:p14="http://schemas.microsoft.com/office/powerpoint/2010/main" val="1159355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err="1">
                <a:latin typeface="Arial"/>
                <a:ea typeface="ＭＳ Ｐゴシック"/>
                <a:cs typeface="Arial"/>
              </a:rPr>
              <a:t>Waarom</a:t>
            </a:r>
            <a:r>
              <a:rPr lang="en-US">
                <a:latin typeface="Arial"/>
                <a:ea typeface="ＭＳ Ｐゴシック"/>
                <a:cs typeface="Arial"/>
              </a:rPr>
              <a:t> </a:t>
            </a:r>
            <a:r>
              <a:rPr lang="en-US" err="1">
                <a:latin typeface="Arial"/>
                <a:ea typeface="ＭＳ Ｐゴシック"/>
                <a:cs typeface="Arial"/>
              </a:rPr>
              <a:t>geen</a:t>
            </a:r>
            <a:r>
              <a:rPr lang="en-US">
                <a:latin typeface="Arial"/>
                <a:ea typeface="ＭＳ Ｐゴシック"/>
                <a:cs typeface="Arial"/>
              </a:rPr>
              <a:t> </a:t>
            </a:r>
            <a:r>
              <a:rPr lang="en-US" err="1">
                <a:latin typeface="Arial"/>
                <a:ea typeface="ＭＳ Ｐゴシック"/>
                <a:cs typeface="Arial"/>
              </a:rPr>
              <a:t>satelietbeelden</a:t>
            </a:r>
            <a:r>
              <a:rPr lang="en-US">
                <a:latin typeface="Arial"/>
                <a:ea typeface="ＭＳ Ｐゴシック"/>
                <a:cs typeface="Arial"/>
              </a:rPr>
              <a:t> </a:t>
            </a:r>
            <a:r>
              <a:rPr lang="en-US" b="0" i="0" err="1">
                <a:effectLst/>
                <a:latin typeface="Arial"/>
                <a:ea typeface="ＭＳ Ｐゴシック"/>
                <a:cs typeface="Arial"/>
              </a:rPr>
              <a:t>gebruikt</a:t>
            </a:r>
            <a:r>
              <a:rPr lang="en-US">
                <a:latin typeface="Arial"/>
                <a:ea typeface="ＭＳ Ｐゴシック"/>
                <a:cs typeface="Arial"/>
              </a:rPr>
              <a:t>:</a:t>
            </a:r>
            <a:endParaRPr lang="nl-NL"/>
          </a:p>
          <a:p>
            <a:r>
              <a:rPr lang="en-US">
                <a:latin typeface="Arial"/>
                <a:ea typeface="ＭＳ Ｐゴシック"/>
                <a:cs typeface="Arial"/>
              </a:rPr>
              <a:t>1</a:t>
            </a:r>
            <a:r>
              <a:rPr lang="en-US" b="0" i="0">
                <a:effectLst/>
                <a:latin typeface="Arial"/>
                <a:ea typeface="ＭＳ Ｐゴシック"/>
                <a:cs typeface="Arial"/>
              </a:rPr>
              <a:t>. </a:t>
            </a:r>
            <a:r>
              <a:rPr lang="en-US">
                <a:latin typeface="Arial"/>
                <a:ea typeface="ＭＳ Ｐゴシック"/>
                <a:cs typeface="Arial"/>
              </a:rPr>
              <a:t>Vaak </a:t>
            </a:r>
            <a:r>
              <a:rPr lang="en-US" err="1">
                <a:latin typeface="Arial"/>
                <a:ea typeface="ＭＳ Ｐゴシック"/>
                <a:cs typeface="Arial"/>
              </a:rPr>
              <a:t>een</a:t>
            </a:r>
            <a:r>
              <a:rPr lang="en-US">
                <a:latin typeface="Arial"/>
                <a:ea typeface="ＭＳ Ｐゴシック"/>
                <a:cs typeface="Arial"/>
              </a:rPr>
              <a:t> </a:t>
            </a:r>
            <a:r>
              <a:rPr lang="en-US" err="1">
                <a:latin typeface="Arial"/>
                <a:ea typeface="ＭＳ Ｐゴシック"/>
                <a:cs typeface="Arial"/>
              </a:rPr>
              <a:t>te</a:t>
            </a:r>
            <a:r>
              <a:rPr lang="en-US">
                <a:latin typeface="Arial"/>
                <a:ea typeface="ＭＳ Ｐゴシック"/>
                <a:cs typeface="Arial"/>
              </a:rPr>
              <a:t> </a:t>
            </a:r>
            <a:r>
              <a:rPr lang="en-US" err="1">
                <a:latin typeface="Arial"/>
                <a:ea typeface="ＭＳ Ｐゴシック"/>
                <a:cs typeface="Arial"/>
              </a:rPr>
              <a:t>lage</a:t>
            </a:r>
            <a:r>
              <a:rPr lang="en-US">
                <a:latin typeface="Arial"/>
                <a:ea typeface="ＭＳ Ｐゴシック"/>
                <a:cs typeface="Arial"/>
              </a:rPr>
              <a:t> </a:t>
            </a:r>
            <a:r>
              <a:rPr lang="en-US" err="1">
                <a:latin typeface="Arial"/>
                <a:ea typeface="ＭＳ Ｐゴシック"/>
                <a:cs typeface="Arial"/>
              </a:rPr>
              <a:t>resolutie</a:t>
            </a:r>
            <a:endParaRPr lang="en-US">
              <a:latin typeface="Arial"/>
              <a:ea typeface="ＭＳ Ｐゴシック"/>
              <a:cs typeface="Arial"/>
            </a:endParaRPr>
          </a:p>
          <a:p>
            <a:r>
              <a:rPr lang="en-US">
                <a:latin typeface="Arial"/>
                <a:ea typeface="ＭＳ Ｐゴシック"/>
                <a:cs typeface="Arial"/>
              </a:rPr>
              <a:t>2</a:t>
            </a:r>
            <a:r>
              <a:rPr lang="en-US" b="0" i="0">
                <a:effectLst/>
                <a:latin typeface="Arial"/>
                <a:ea typeface="ＭＳ Ｐゴシック"/>
                <a:cs typeface="Arial"/>
              </a:rPr>
              <a:t>.</a:t>
            </a:r>
            <a:r>
              <a:rPr lang="en-US">
                <a:latin typeface="Arial"/>
                <a:ea typeface="ＭＳ Ｐゴシック"/>
                <a:cs typeface="Arial"/>
              </a:rPr>
              <a:t> Vaak </a:t>
            </a:r>
            <a:r>
              <a:rPr lang="en-US" err="1">
                <a:latin typeface="Arial"/>
                <a:ea typeface="ＭＳ Ｐゴシック"/>
                <a:cs typeface="Arial"/>
              </a:rPr>
              <a:t>geometrische</a:t>
            </a:r>
            <a:r>
              <a:rPr lang="en-US">
                <a:latin typeface="Arial"/>
                <a:ea typeface="ＭＳ Ｐゴシック"/>
                <a:cs typeface="Arial"/>
              </a:rPr>
              <a:t> </a:t>
            </a:r>
            <a:r>
              <a:rPr lang="en-US" err="1">
                <a:latin typeface="Arial"/>
                <a:ea typeface="ＭＳ Ｐゴシック"/>
                <a:cs typeface="Arial"/>
              </a:rPr>
              <a:t>correcties</a:t>
            </a:r>
            <a:r>
              <a:rPr lang="en-US">
                <a:latin typeface="Arial"/>
                <a:ea typeface="ＭＳ Ｐゴシック"/>
                <a:cs typeface="Arial"/>
              </a:rPr>
              <a:t> </a:t>
            </a:r>
            <a:r>
              <a:rPr lang="en-US" err="1">
                <a:latin typeface="Arial"/>
                <a:ea typeface="ＭＳ Ｐゴシック"/>
                <a:cs typeface="Arial"/>
              </a:rPr>
              <a:t>nodig</a:t>
            </a:r>
            <a:r>
              <a:rPr lang="en-US">
                <a:latin typeface="Arial"/>
                <a:ea typeface="ＭＳ Ｐゴシック"/>
                <a:cs typeface="Arial"/>
              </a:rPr>
              <a:t> </a:t>
            </a:r>
          </a:p>
          <a:p>
            <a:r>
              <a:rPr lang="en-US">
                <a:latin typeface="Arial"/>
                <a:ea typeface="ＭＳ Ｐゴシック"/>
                <a:cs typeface="Arial"/>
              </a:rPr>
              <a:t>3</a:t>
            </a:r>
            <a:r>
              <a:rPr lang="en-US" b="0" i="0">
                <a:effectLst/>
                <a:latin typeface="Arial"/>
                <a:ea typeface="ＭＳ Ｐゴシック"/>
                <a:cs typeface="Arial"/>
              </a:rPr>
              <a:t>. </a:t>
            </a:r>
            <a:r>
              <a:rPr lang="en-US">
                <a:latin typeface="Arial"/>
                <a:ea typeface="ＭＳ Ｐゴシック"/>
                <a:cs typeface="Arial"/>
              </a:rPr>
              <a:t>Vaak </a:t>
            </a:r>
            <a:r>
              <a:rPr lang="en-US" err="1">
                <a:latin typeface="Arial"/>
                <a:ea typeface="ＭＳ Ｐゴシック"/>
                <a:cs typeface="Arial"/>
              </a:rPr>
              <a:t>maskering</a:t>
            </a:r>
            <a:r>
              <a:rPr lang="en-US">
                <a:latin typeface="Arial"/>
                <a:ea typeface="ＭＳ Ｐゴシック"/>
                <a:cs typeface="Arial"/>
              </a:rPr>
              <a:t> </a:t>
            </a:r>
            <a:r>
              <a:rPr lang="en-US" b="0" i="0">
                <a:effectLst/>
                <a:latin typeface="Arial"/>
                <a:ea typeface="ＭＳ Ｐゴシック"/>
                <a:cs typeface="Arial"/>
              </a:rPr>
              <a:t>van</a:t>
            </a:r>
            <a:r>
              <a:rPr lang="en-US">
                <a:latin typeface="Arial"/>
                <a:ea typeface="ＭＳ Ｐゴシック"/>
                <a:cs typeface="Arial"/>
              </a:rPr>
              <a:t> </a:t>
            </a:r>
            <a:r>
              <a:rPr lang="en-US" err="1">
                <a:latin typeface="Arial"/>
                <a:ea typeface="ＭＳ Ｐゴシック"/>
                <a:cs typeface="Arial"/>
              </a:rPr>
              <a:t>wolken</a:t>
            </a:r>
            <a:r>
              <a:rPr lang="en-US">
                <a:latin typeface="Arial"/>
                <a:ea typeface="ＭＳ Ｐゴシック"/>
                <a:cs typeface="Arial"/>
              </a:rPr>
              <a:t> </a:t>
            </a:r>
            <a:r>
              <a:rPr lang="en-US" b="0" i="0" err="1">
                <a:effectLst/>
                <a:latin typeface="Arial"/>
                <a:ea typeface="ＭＳ Ｐゴシック"/>
                <a:cs typeface="Arial"/>
              </a:rPr>
              <a:t>en</a:t>
            </a:r>
            <a:r>
              <a:rPr lang="en-US">
                <a:latin typeface="Arial"/>
                <a:ea typeface="ＭＳ Ｐゴシック"/>
                <a:cs typeface="Arial"/>
              </a:rPr>
              <a:t> </a:t>
            </a:r>
            <a:r>
              <a:rPr lang="en-US" err="1">
                <a:latin typeface="Arial"/>
                <a:ea typeface="ＭＳ Ｐゴシック"/>
                <a:cs typeface="Arial"/>
              </a:rPr>
              <a:t>schaduw</a:t>
            </a:r>
            <a:endParaRPr lang="en-US">
              <a:latin typeface="Arial"/>
              <a:ea typeface="ＭＳ Ｐゴシック"/>
              <a:cs typeface="Arial"/>
            </a:endParaRPr>
          </a:p>
          <a:p>
            <a:endParaRPr lang="en-US">
              <a:latin typeface="Arial"/>
              <a:ea typeface="ＭＳ Ｐゴシック"/>
              <a:cs typeface="Arial"/>
            </a:endParaRPr>
          </a:p>
          <a:p>
            <a:r>
              <a:rPr lang="en-US" err="1">
                <a:latin typeface="Arial"/>
                <a:ea typeface="ＭＳ Ｐゴシック"/>
                <a:cs typeface="Arial"/>
              </a:rPr>
              <a:t>Voordelen</a:t>
            </a:r>
            <a:r>
              <a:rPr lang="en-US">
                <a:latin typeface="Arial"/>
                <a:ea typeface="ＭＳ Ｐゴシック"/>
                <a:cs typeface="Arial"/>
              </a:rPr>
              <a:t> </a:t>
            </a:r>
            <a:r>
              <a:rPr lang="en-US" err="1">
                <a:latin typeface="Arial"/>
                <a:ea typeface="ＭＳ Ｐゴシック"/>
                <a:cs typeface="Arial"/>
              </a:rPr>
              <a:t>sateliet</a:t>
            </a:r>
            <a:r>
              <a:rPr lang="en-US" b="0" i="0">
                <a:effectLst/>
                <a:latin typeface="Arial"/>
                <a:ea typeface="ＭＳ Ｐゴシック"/>
                <a:cs typeface="Arial"/>
              </a:rPr>
              <a:t>:</a:t>
            </a:r>
          </a:p>
          <a:p>
            <a:r>
              <a:rPr lang="en-US" b="0" i="0">
                <a:effectLst/>
                <a:latin typeface="Arial"/>
                <a:ea typeface="ＭＳ Ｐゴシック"/>
                <a:cs typeface="Arial"/>
              </a:rPr>
              <a:t>1.</a:t>
            </a:r>
            <a:r>
              <a:rPr lang="en-US">
                <a:latin typeface="Arial"/>
                <a:ea typeface="ＭＳ Ｐゴシック"/>
                <a:cs typeface="Arial"/>
              </a:rPr>
              <a:t> </a:t>
            </a:r>
            <a:r>
              <a:rPr lang="en-US" err="1">
                <a:latin typeface="Arial"/>
                <a:ea typeface="ＭＳ Ｐゴシック"/>
                <a:cs typeface="Arial"/>
              </a:rPr>
              <a:t>Wereldwijde</a:t>
            </a:r>
            <a:r>
              <a:rPr lang="en-US">
                <a:latin typeface="Arial"/>
                <a:ea typeface="ＭＳ Ｐゴシック"/>
                <a:cs typeface="Arial"/>
              </a:rPr>
              <a:t> </a:t>
            </a:r>
            <a:r>
              <a:rPr lang="en-US" err="1">
                <a:latin typeface="Arial"/>
                <a:ea typeface="ＭＳ Ｐゴシック"/>
                <a:cs typeface="Arial"/>
              </a:rPr>
              <a:t>dekking</a:t>
            </a:r>
            <a:endParaRPr lang="en-US">
              <a:latin typeface="Arial"/>
              <a:ea typeface="ＭＳ Ｐゴシック"/>
              <a:cs typeface="Arial"/>
            </a:endParaRPr>
          </a:p>
          <a:p>
            <a:r>
              <a:rPr lang="en-US">
                <a:latin typeface="Arial"/>
                <a:ea typeface="ＭＳ Ｐゴシック"/>
                <a:cs typeface="Arial"/>
              </a:rPr>
              <a:t>2. </a:t>
            </a:r>
            <a:r>
              <a:rPr lang="en-US" err="1">
                <a:latin typeface="Arial"/>
                <a:ea typeface="ＭＳ Ｐゴシック"/>
                <a:cs typeface="Arial"/>
              </a:rPr>
              <a:t>Komt</a:t>
            </a:r>
            <a:r>
              <a:rPr lang="en-US">
                <a:latin typeface="Arial"/>
                <a:ea typeface="ＭＳ Ｐゴシック"/>
                <a:cs typeface="Arial"/>
              </a:rPr>
              <a:t> </a:t>
            </a:r>
            <a:r>
              <a:rPr lang="en-US" err="1">
                <a:latin typeface="Arial"/>
                <a:ea typeface="ＭＳ Ｐゴシック"/>
                <a:cs typeface="Arial"/>
              </a:rPr>
              <a:t>vaak</a:t>
            </a:r>
            <a:r>
              <a:rPr lang="en-US">
                <a:latin typeface="Arial"/>
                <a:ea typeface="ＭＳ Ｐゴシック"/>
                <a:cs typeface="Arial"/>
              </a:rPr>
              <a:t> </a:t>
            </a:r>
            <a:r>
              <a:rPr lang="en-US" err="1">
                <a:latin typeface="Arial"/>
                <a:ea typeface="ＭＳ Ｐゴシック"/>
                <a:cs typeface="Arial"/>
              </a:rPr>
              <a:t>meerdere</a:t>
            </a:r>
            <a:r>
              <a:rPr lang="en-US">
                <a:latin typeface="Arial"/>
                <a:ea typeface="ＭＳ Ｐゴシック"/>
                <a:cs typeface="Arial"/>
              </a:rPr>
              <a:t> </a:t>
            </a:r>
            <a:r>
              <a:rPr lang="en-US" err="1">
                <a:latin typeface="Arial"/>
                <a:ea typeface="ＭＳ Ｐゴシック"/>
                <a:cs typeface="Arial"/>
              </a:rPr>
              <a:t>keren</a:t>
            </a:r>
            <a:r>
              <a:rPr lang="en-US">
                <a:latin typeface="Arial"/>
                <a:ea typeface="ＭＳ Ｐゴシック"/>
                <a:cs typeface="Arial"/>
              </a:rPr>
              <a:t> per </a:t>
            </a:r>
            <a:r>
              <a:rPr lang="en-US" err="1">
                <a:latin typeface="Arial"/>
                <a:ea typeface="ＭＳ Ｐゴシック"/>
                <a:cs typeface="Arial"/>
              </a:rPr>
              <a:t>maand</a:t>
            </a:r>
            <a:r>
              <a:rPr lang="en-US">
                <a:latin typeface="Arial"/>
                <a:ea typeface="ＭＳ Ｐゴシック"/>
                <a:cs typeface="Arial"/>
              </a:rPr>
              <a:t> </a:t>
            </a:r>
            <a:r>
              <a:rPr lang="en-US" err="1">
                <a:latin typeface="Arial"/>
                <a:ea typeface="ＭＳ Ｐゴシック"/>
                <a:cs typeface="Arial"/>
              </a:rPr>
              <a:t>voorbij</a:t>
            </a:r>
            <a:r>
              <a:rPr lang="en-US">
                <a:latin typeface="Arial"/>
                <a:ea typeface="ＭＳ Ｐゴシック"/>
                <a:cs typeface="Arial"/>
              </a:rPr>
              <a:t> </a:t>
            </a:r>
            <a:r>
              <a:rPr lang="en-US" err="1">
                <a:latin typeface="Arial"/>
                <a:ea typeface="ＭＳ Ｐゴシック"/>
                <a:cs typeface="Arial"/>
              </a:rPr>
              <a:t>gevlogen</a:t>
            </a:r>
            <a:endParaRPr lang="en-US" b="0" i="0">
              <a:effectLst/>
              <a:latin typeface="Arial"/>
              <a:ea typeface="ＭＳ Ｐゴシック"/>
              <a:cs typeface="Arial"/>
            </a:endParaRPr>
          </a:p>
          <a:p>
            <a:r>
              <a:rPr lang="en-US">
                <a:latin typeface="Arial"/>
                <a:ea typeface="ＭＳ Ｐゴシック"/>
                <a:cs typeface="Arial"/>
              </a:rPr>
              <a:t>3. Veel </a:t>
            </a:r>
            <a:r>
              <a:rPr lang="en-US" err="1">
                <a:latin typeface="Arial"/>
                <a:ea typeface="ＭＳ Ｐゴシック"/>
                <a:cs typeface="Arial"/>
              </a:rPr>
              <a:t>historische</a:t>
            </a:r>
            <a:r>
              <a:rPr lang="en-US">
                <a:latin typeface="Arial"/>
                <a:ea typeface="ＭＳ Ｐゴシック"/>
                <a:cs typeface="Arial"/>
              </a:rPr>
              <a:t> </a:t>
            </a:r>
            <a:r>
              <a:rPr lang="en-US" err="1">
                <a:latin typeface="Arial"/>
                <a:ea typeface="ＭＳ Ｐゴシック"/>
                <a:cs typeface="Arial"/>
              </a:rPr>
              <a:t>beelden</a:t>
            </a:r>
            <a:r>
              <a:rPr lang="en-US">
                <a:latin typeface="Arial"/>
                <a:ea typeface="ＭＳ Ｐゴシック"/>
                <a:cs typeface="Arial"/>
              </a:rPr>
              <a:t> </a:t>
            </a:r>
            <a:r>
              <a:rPr lang="en-US" err="1">
                <a:latin typeface="Arial"/>
                <a:ea typeface="ＭＳ Ｐゴシック"/>
                <a:cs typeface="Arial"/>
              </a:rPr>
              <a:t>beschikbaar</a:t>
            </a:r>
            <a:endParaRPr lang="nl-NL" err="1">
              <a:latin typeface="Arial"/>
              <a:ea typeface="ＭＳ Ｐゴシック"/>
              <a:cs typeface="Arial"/>
            </a:endParaRPr>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smtClean="0"/>
              <a:pPr/>
              <a:t>6</a:t>
            </a:fld>
            <a:endParaRPr lang="nl-NL" altLang="en-US"/>
          </a:p>
        </p:txBody>
      </p:sp>
    </p:spTree>
    <p:extLst>
      <p:ext uri="{BB962C8B-B14F-4D97-AF65-F5344CB8AC3E}">
        <p14:creationId xmlns:p14="http://schemas.microsoft.com/office/powerpoint/2010/main" val="1445496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a:latin typeface="Calibri"/>
              <a:ea typeface="ＭＳ Ｐゴシック"/>
              <a:cs typeface="Calibri"/>
            </a:endParaRPr>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a:pPr/>
              <a:t>7</a:t>
            </a:fld>
            <a:endParaRPr lang="nl-NL" altLang="en-US"/>
          </a:p>
        </p:txBody>
      </p:sp>
    </p:spTree>
    <p:extLst>
      <p:ext uri="{BB962C8B-B14F-4D97-AF65-F5344CB8AC3E}">
        <p14:creationId xmlns:p14="http://schemas.microsoft.com/office/powerpoint/2010/main" val="2380145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latin typeface="Calibri"/>
                <a:ea typeface="ＭＳ Ｐゴシック"/>
                <a:cs typeface="Calibri"/>
              </a:rPr>
              <a:t>In QGIS inzoomen op de </a:t>
            </a:r>
            <a:r>
              <a:rPr lang="en-US" err="1">
                <a:latin typeface="Calibri"/>
                <a:ea typeface="ＭＳ Ｐゴシック"/>
                <a:cs typeface="Calibri"/>
              </a:rPr>
              <a:t>buurt</a:t>
            </a:r>
            <a:r>
              <a:rPr lang="en-US">
                <a:latin typeface="Calibri"/>
                <a:ea typeface="ＭＳ Ｐゴシック"/>
                <a:cs typeface="Calibri"/>
              </a:rPr>
              <a:t> </a:t>
            </a:r>
            <a:r>
              <a:rPr lang="en-US" err="1">
                <a:latin typeface="Calibri"/>
                <a:ea typeface="ＭＳ Ｐゴシック"/>
                <a:cs typeface="Calibri"/>
              </a:rPr>
              <a:t>en</a:t>
            </a:r>
            <a:r>
              <a:rPr lang="en-US">
                <a:latin typeface="Calibri"/>
                <a:ea typeface="ＭＳ Ｐゴシック"/>
                <a:cs typeface="Calibri"/>
              </a:rPr>
              <a:t> laten </a:t>
            </a:r>
            <a:r>
              <a:rPr lang="en-US" err="1">
                <a:latin typeface="Calibri"/>
                <a:ea typeface="ＭＳ Ｐゴシック"/>
                <a:cs typeface="Calibri"/>
              </a:rPr>
              <a:t>zien</a:t>
            </a:r>
            <a:r>
              <a:rPr lang="en-US">
                <a:latin typeface="Calibri"/>
                <a:ea typeface="ＭＳ Ｐゴシック"/>
                <a:cs typeface="Calibri"/>
              </a:rPr>
              <a:t> </a:t>
            </a:r>
            <a:r>
              <a:rPr lang="en-US" err="1">
                <a:latin typeface="Calibri"/>
                <a:ea typeface="ＭＳ Ｐゴシック"/>
                <a:cs typeface="Calibri"/>
              </a:rPr>
              <a:t>waar</a:t>
            </a:r>
            <a:r>
              <a:rPr lang="en-US">
                <a:latin typeface="Calibri"/>
                <a:ea typeface="ＭＳ Ｐゴシック"/>
                <a:cs typeface="Calibri"/>
              </a:rPr>
              <a:t> </a:t>
            </a:r>
            <a:r>
              <a:rPr lang="en-US" err="1">
                <a:latin typeface="Calibri"/>
                <a:ea typeface="ＭＳ Ｐゴシック"/>
                <a:cs typeface="Calibri"/>
              </a:rPr>
              <a:t>openbaar</a:t>
            </a:r>
            <a:r>
              <a:rPr lang="en-US">
                <a:latin typeface="Calibri"/>
                <a:ea typeface="ＭＳ Ｐゴシック"/>
                <a:cs typeface="Calibri"/>
              </a:rPr>
              <a:t> </a:t>
            </a:r>
            <a:r>
              <a:rPr lang="en-US" err="1">
                <a:latin typeface="Calibri"/>
                <a:ea typeface="ＭＳ Ｐゴシック"/>
                <a:cs typeface="Calibri"/>
              </a:rPr>
              <a:t>groen</a:t>
            </a:r>
            <a:r>
              <a:rPr lang="en-US">
                <a:latin typeface="Calibri"/>
                <a:ea typeface="ＭＳ Ｐゴシック"/>
                <a:cs typeface="Calibri"/>
              </a:rPr>
              <a:t> </a:t>
            </a:r>
            <a:r>
              <a:rPr lang="en-US" err="1">
                <a:latin typeface="Calibri"/>
                <a:ea typeface="ＭＳ Ｐゴシック"/>
                <a:cs typeface="Calibri"/>
              </a:rPr>
              <a:t>ligt</a:t>
            </a:r>
            <a:r>
              <a:rPr lang="en-US">
                <a:latin typeface="Calibri"/>
                <a:ea typeface="ＭＳ Ｐゴシック"/>
                <a:cs typeface="Calibri"/>
              </a:rPr>
              <a:t> </a:t>
            </a:r>
            <a:r>
              <a:rPr lang="en-US" err="1">
                <a:latin typeface="Calibri"/>
                <a:ea typeface="ＭＳ Ｐゴシック"/>
                <a:cs typeface="Calibri"/>
              </a:rPr>
              <a:t>en</a:t>
            </a:r>
            <a:r>
              <a:rPr lang="en-US">
                <a:latin typeface="Calibri"/>
                <a:ea typeface="ＭＳ Ｐゴシック"/>
                <a:cs typeface="Calibri"/>
              </a:rPr>
              <a:t> </a:t>
            </a:r>
            <a:r>
              <a:rPr lang="en-US" err="1">
                <a:latin typeface="Calibri"/>
                <a:ea typeface="ＭＳ Ｐゴシック"/>
                <a:cs typeface="Calibri"/>
              </a:rPr>
              <a:t>waar</a:t>
            </a:r>
            <a:r>
              <a:rPr lang="en-US">
                <a:latin typeface="Calibri"/>
                <a:ea typeface="ＭＳ Ｐゴシック"/>
                <a:cs typeface="Calibri"/>
              </a:rPr>
              <a:t> </a:t>
            </a:r>
            <a:r>
              <a:rPr lang="en-US" err="1">
                <a:latin typeface="Calibri"/>
                <a:ea typeface="ＭＳ Ｐゴシック"/>
                <a:cs typeface="Calibri"/>
              </a:rPr>
              <a:t>privaat</a:t>
            </a:r>
            <a:r>
              <a:rPr lang="en-US">
                <a:latin typeface="Calibri"/>
                <a:ea typeface="ＭＳ Ｐゴシック"/>
                <a:cs typeface="Calibri"/>
              </a:rPr>
              <a:t> </a:t>
            </a:r>
            <a:r>
              <a:rPr lang="en-US" err="1">
                <a:latin typeface="Calibri"/>
                <a:ea typeface="ＭＳ Ｐゴシック"/>
                <a:cs typeface="Calibri"/>
              </a:rPr>
              <a:t>groen</a:t>
            </a:r>
            <a:r>
              <a:rPr lang="en-US">
                <a:latin typeface="Calibri"/>
                <a:ea typeface="ＭＳ Ｐゴシック"/>
                <a:cs typeface="Calibri"/>
              </a:rPr>
              <a:t>. </a:t>
            </a:r>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a:pPr/>
              <a:t>8</a:t>
            </a:fld>
            <a:endParaRPr lang="nl-NL" altLang="en-US"/>
          </a:p>
        </p:txBody>
      </p:sp>
    </p:spTree>
    <p:extLst>
      <p:ext uri="{BB962C8B-B14F-4D97-AF65-F5344CB8AC3E}">
        <p14:creationId xmlns:p14="http://schemas.microsoft.com/office/powerpoint/2010/main" val="28259509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err="1">
                <a:latin typeface="Arial"/>
                <a:ea typeface="ＭＳ Ｐゴシック"/>
                <a:cs typeface="Arial"/>
              </a:rPr>
              <a:t>Buurt</a:t>
            </a:r>
            <a:r>
              <a:rPr lang="en-US">
                <a:latin typeface="Arial"/>
                <a:ea typeface="ＭＳ Ｐゴシック"/>
                <a:cs typeface="Arial"/>
              </a:rPr>
              <a:t> </a:t>
            </a:r>
            <a:r>
              <a:rPr lang="en-US" err="1">
                <a:latin typeface="Arial"/>
                <a:ea typeface="ＭＳ Ｐゴシック"/>
                <a:cs typeface="Arial"/>
              </a:rPr>
              <a:t>Daalmeer-Noordwest</a:t>
            </a:r>
            <a:r>
              <a:rPr lang="en-US">
                <a:latin typeface="Arial"/>
                <a:ea typeface="ＭＳ Ｐゴシック"/>
                <a:cs typeface="Arial"/>
              </a:rPr>
              <a:t> in Alkmaar</a:t>
            </a:r>
          </a:p>
          <a:p>
            <a:endParaRPr lang="en-US">
              <a:cs typeface="Arial"/>
            </a:endParaRPr>
          </a:p>
          <a:p>
            <a:r>
              <a:rPr lang="en-US">
                <a:latin typeface="Arial"/>
                <a:ea typeface="ＭＳ Ｐゴシック"/>
                <a:cs typeface="Arial"/>
              </a:rPr>
              <a:t>Vector objects are either points, lines, or polygons.</a:t>
            </a:r>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a:pPr/>
              <a:t>9</a:t>
            </a:fld>
            <a:endParaRPr lang="nl-NL" altLang="en-US"/>
          </a:p>
        </p:txBody>
      </p:sp>
    </p:spTree>
    <p:extLst>
      <p:ext uri="{BB962C8B-B14F-4D97-AF65-F5344CB8AC3E}">
        <p14:creationId xmlns:p14="http://schemas.microsoft.com/office/powerpoint/2010/main" val="2785516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solidFill>
                  <a:srgbClr val="202122"/>
                </a:solidFill>
                <a:latin typeface="Arial"/>
                <a:ea typeface="ＭＳ Ｐゴシック"/>
                <a:cs typeface="Arial"/>
              </a:rPr>
              <a:t>Nabij, middel, ver</a:t>
            </a:r>
          </a:p>
          <a:p>
            <a:endParaRPr lang="nl-NL">
              <a:solidFill>
                <a:srgbClr val="202122"/>
              </a:solidFill>
              <a:latin typeface="Arial"/>
              <a:ea typeface="ＭＳ Ｐゴシック"/>
              <a:cs typeface="Arial"/>
            </a:endParaRPr>
          </a:p>
          <a:p>
            <a:r>
              <a:rPr lang="nl-NL" err="1">
                <a:latin typeface="Arial"/>
                <a:ea typeface="ＭＳ Ｐゴシック"/>
                <a:cs typeface="Arial"/>
              </a:rPr>
              <a:t>names</a:t>
            </a:r>
            <a:r>
              <a:rPr lang="nl-NL">
                <a:latin typeface="Arial"/>
                <a:ea typeface="ＭＳ Ｐゴシック"/>
                <a:cs typeface="Arial"/>
              </a:rPr>
              <a:t>      : </a:t>
            </a:r>
            <a:r>
              <a:rPr lang="nl-NL" err="1">
                <a:latin typeface="Arial"/>
                <a:ea typeface="ＭＳ Ｐゴシック"/>
                <a:cs typeface="Arial"/>
              </a:rPr>
              <a:t>nir</a:t>
            </a:r>
            <a:r>
              <a:rPr lang="nl-NL">
                <a:latin typeface="Arial"/>
                <a:ea typeface="ＭＳ Ｐゴシック"/>
                <a:cs typeface="Arial"/>
              </a:rPr>
              <a:t>, red, green </a:t>
            </a:r>
          </a:p>
          <a:p>
            <a:r>
              <a:rPr lang="nl-NL">
                <a:latin typeface="Arial"/>
                <a:ea typeface="ＭＳ Ｐゴシック"/>
                <a:cs typeface="Arial"/>
              </a:rPr>
              <a:t>min </a:t>
            </a:r>
            <a:r>
              <a:rPr lang="nl-NL" err="1">
                <a:latin typeface="Arial"/>
                <a:ea typeface="ＭＳ Ｐゴシック"/>
                <a:cs typeface="Arial"/>
              </a:rPr>
              <a:t>values</a:t>
            </a:r>
            <a:r>
              <a:rPr lang="nl-NL">
                <a:latin typeface="Arial"/>
                <a:ea typeface="ＭＳ Ｐゴシック"/>
                <a:cs typeface="Arial"/>
              </a:rPr>
              <a:t> :  38,  20,    23 </a:t>
            </a:r>
            <a:endParaRPr lang="nl-NL">
              <a:cs typeface="Arial"/>
            </a:endParaRPr>
          </a:p>
          <a:p>
            <a:r>
              <a:rPr lang="nl-NL">
                <a:latin typeface="Arial"/>
                <a:ea typeface="ＭＳ Ｐゴシック"/>
                <a:cs typeface="Arial"/>
              </a:rPr>
              <a:t>max </a:t>
            </a:r>
            <a:r>
              <a:rPr lang="nl-NL" err="1">
                <a:latin typeface="Arial"/>
                <a:ea typeface="ＭＳ Ｐゴシック"/>
                <a:cs typeface="Arial"/>
              </a:rPr>
              <a:t>values</a:t>
            </a:r>
            <a:r>
              <a:rPr lang="nl-NL">
                <a:latin typeface="Arial"/>
                <a:ea typeface="ＭＳ Ｐゴシック"/>
                <a:cs typeface="Arial"/>
              </a:rPr>
              <a:t> : 255, 255,   255 </a:t>
            </a:r>
            <a:endParaRPr lang="nl-NL">
              <a:cs typeface="Arial"/>
            </a:endParaRPr>
          </a:p>
          <a:p>
            <a:endParaRPr lang="nl-NL">
              <a:solidFill>
                <a:srgbClr val="202122"/>
              </a:solidFill>
              <a:latin typeface="Arial"/>
              <a:ea typeface="ＭＳ Ｐゴシック"/>
              <a:cs typeface="Arial"/>
            </a:endParaRPr>
          </a:p>
          <a:p>
            <a:pPr algn="l"/>
            <a:r>
              <a:rPr lang="nl-NL" b="0" i="0">
                <a:solidFill>
                  <a:srgbClr val="202122"/>
                </a:solidFill>
                <a:effectLst/>
                <a:latin typeface="Arial"/>
                <a:ea typeface="ＭＳ Ｐゴシック"/>
                <a:cs typeface="Arial"/>
              </a:rPr>
              <a:t>De </a:t>
            </a:r>
            <a:r>
              <a:rPr lang="nl-NL" b="1" i="0" err="1">
                <a:solidFill>
                  <a:srgbClr val="202122"/>
                </a:solidFill>
                <a:effectLst/>
                <a:latin typeface="Arial"/>
                <a:ea typeface="ＭＳ Ｐゴシック"/>
                <a:cs typeface="Arial"/>
              </a:rPr>
              <a:t>Normalized</a:t>
            </a:r>
            <a:r>
              <a:rPr lang="nl-NL" b="1" i="0">
                <a:solidFill>
                  <a:srgbClr val="202122"/>
                </a:solidFill>
                <a:effectLst/>
                <a:latin typeface="Arial"/>
                <a:ea typeface="ＭＳ Ｐゴシック"/>
                <a:cs typeface="Arial"/>
              </a:rPr>
              <a:t> </a:t>
            </a:r>
            <a:r>
              <a:rPr lang="nl-NL" b="1" i="0" err="1">
                <a:solidFill>
                  <a:srgbClr val="202122"/>
                </a:solidFill>
                <a:effectLst/>
                <a:latin typeface="Arial"/>
                <a:ea typeface="ＭＳ Ｐゴシック"/>
                <a:cs typeface="Arial"/>
              </a:rPr>
              <a:t>Difference</a:t>
            </a:r>
            <a:r>
              <a:rPr lang="nl-NL" b="1" i="0">
                <a:solidFill>
                  <a:srgbClr val="202122"/>
                </a:solidFill>
                <a:effectLst/>
                <a:latin typeface="Arial"/>
                <a:ea typeface="ＭＳ Ｐゴシック"/>
                <a:cs typeface="Arial"/>
              </a:rPr>
              <a:t> </a:t>
            </a:r>
            <a:r>
              <a:rPr lang="nl-NL" b="1" i="0" err="1">
                <a:solidFill>
                  <a:srgbClr val="202122"/>
                </a:solidFill>
                <a:effectLst/>
                <a:latin typeface="Arial"/>
                <a:ea typeface="ＭＳ Ｐゴシック"/>
                <a:cs typeface="Arial"/>
              </a:rPr>
              <a:t>Vegetation</a:t>
            </a:r>
            <a:r>
              <a:rPr lang="nl-NL" b="1" i="0">
                <a:solidFill>
                  <a:srgbClr val="202122"/>
                </a:solidFill>
                <a:effectLst/>
                <a:latin typeface="Arial"/>
                <a:ea typeface="ＭＳ Ｐゴシック"/>
                <a:cs typeface="Arial"/>
              </a:rPr>
              <a:t> Index (NDVI)</a:t>
            </a:r>
            <a:r>
              <a:rPr lang="nl-NL" b="0" i="0">
                <a:solidFill>
                  <a:srgbClr val="202122"/>
                </a:solidFill>
                <a:effectLst/>
                <a:latin typeface="Arial"/>
                <a:ea typeface="ＭＳ Ｐゴシック"/>
                <a:cs typeface="Arial"/>
              </a:rPr>
              <a:t> is een simpele grafische indicator die gebruikt wordt om </a:t>
            </a:r>
            <a:r>
              <a:rPr lang="nl-NL" b="0" i="0" u="none" strike="noStrike">
                <a:solidFill>
                  <a:srgbClr val="0645AD"/>
                </a:solidFill>
                <a:effectLst/>
                <a:latin typeface="Arial"/>
                <a:ea typeface="ＭＳ Ｐゴシック"/>
                <a:cs typeface="Arial"/>
                <a:hlinkClick r:id="rId3" tooltip="Remote sensing"/>
              </a:rPr>
              <a:t>remote sensing</a:t>
            </a:r>
            <a:r>
              <a:rPr lang="nl-NL" b="0" i="0">
                <a:solidFill>
                  <a:srgbClr val="202122"/>
                </a:solidFill>
                <a:effectLst/>
                <a:latin typeface="Arial"/>
                <a:ea typeface="ＭＳ Ｐゴシック"/>
                <a:cs typeface="Arial"/>
              </a:rPr>
              <a:t>-data te analyseren. Meestal komt deze data vanuit de ruimte, bijvoorbeeld vanaf </a:t>
            </a:r>
            <a:r>
              <a:rPr lang="nl-NL" b="0" i="0" u="none" strike="noStrike">
                <a:solidFill>
                  <a:srgbClr val="0645AD"/>
                </a:solidFill>
                <a:effectLst/>
                <a:latin typeface="Arial"/>
                <a:ea typeface="ＭＳ Ｐゴシック"/>
                <a:cs typeface="Arial"/>
                <a:hlinkClick r:id="rId4" tooltip="Observatiesatelliet"/>
              </a:rPr>
              <a:t>observatiesatellieten</a:t>
            </a:r>
            <a:r>
              <a:rPr lang="nl-NL" b="0" i="0">
                <a:solidFill>
                  <a:srgbClr val="202122"/>
                </a:solidFill>
                <a:effectLst/>
                <a:latin typeface="Arial"/>
                <a:ea typeface="ＭＳ Ｐゴシック"/>
                <a:cs typeface="Arial"/>
              </a:rPr>
              <a:t>. Men kan met de NDVI inventariseren of de geobserveerde plekken levende </a:t>
            </a:r>
            <a:r>
              <a:rPr lang="nl-NL" b="0" i="0" u="none" strike="noStrike">
                <a:solidFill>
                  <a:srgbClr val="0645AD"/>
                </a:solidFill>
                <a:effectLst/>
                <a:latin typeface="Arial"/>
                <a:ea typeface="ＭＳ Ｐゴシック"/>
                <a:cs typeface="Arial"/>
                <a:hlinkClick r:id="rId5" tooltip="Vegetatie"/>
              </a:rPr>
              <a:t>vegetatie</a:t>
            </a:r>
            <a:r>
              <a:rPr lang="nl-NL" b="0" i="0">
                <a:solidFill>
                  <a:srgbClr val="202122"/>
                </a:solidFill>
                <a:effectLst/>
                <a:latin typeface="Arial"/>
                <a:ea typeface="ＭＳ Ｐゴシック"/>
                <a:cs typeface="Arial"/>
              </a:rPr>
              <a:t> bevatten. De index is erop gebaseerd dat vegetatie een groot deel van het zichtbare licht gebruikt voor </a:t>
            </a:r>
            <a:r>
              <a:rPr lang="nl-NL" b="0" i="0" u="none" strike="noStrike">
                <a:solidFill>
                  <a:srgbClr val="0645AD"/>
                </a:solidFill>
                <a:effectLst/>
                <a:latin typeface="Arial"/>
                <a:ea typeface="ＭＳ Ｐゴシック"/>
                <a:cs typeface="Arial"/>
                <a:hlinkClick r:id="rId6" tooltip="Fotosynthese"/>
              </a:rPr>
              <a:t>fotosynthese</a:t>
            </a:r>
            <a:r>
              <a:rPr lang="nl-NL" b="0" i="0">
                <a:solidFill>
                  <a:srgbClr val="202122"/>
                </a:solidFill>
                <a:effectLst/>
                <a:latin typeface="Arial"/>
                <a:ea typeface="ＭＳ Ｐゴシック"/>
                <a:cs typeface="Arial"/>
              </a:rPr>
              <a:t>, en het daardoor nauwelijks wordt teruggekaatst. Nabij-</a:t>
            </a:r>
            <a:r>
              <a:rPr lang="nl-NL" b="0" i="0" u="none" strike="noStrike">
                <a:solidFill>
                  <a:srgbClr val="0645AD"/>
                </a:solidFill>
                <a:effectLst/>
                <a:latin typeface="Arial"/>
                <a:ea typeface="ＭＳ Ｐゴシック"/>
                <a:cs typeface="Arial"/>
                <a:hlinkClick r:id="rId7" tooltip="Infrarood"/>
              </a:rPr>
              <a:t>infrarood</a:t>
            </a:r>
            <a:r>
              <a:rPr lang="nl-NL" b="0" i="0">
                <a:solidFill>
                  <a:srgbClr val="202122"/>
                </a:solidFill>
                <a:effectLst/>
                <a:latin typeface="Arial"/>
                <a:ea typeface="ＭＳ Ｐゴシック"/>
                <a:cs typeface="Arial"/>
              </a:rPr>
              <a:t> wordt daarentegen niet gebruikt door planten, en wordt teruggekaatst. Het verschil in </a:t>
            </a:r>
            <a:r>
              <a:rPr lang="nl-NL" b="0" i="0" u="none" strike="noStrike">
                <a:solidFill>
                  <a:srgbClr val="0645AD"/>
                </a:solidFill>
                <a:effectLst/>
                <a:latin typeface="Arial"/>
                <a:ea typeface="ＭＳ Ｐゴシック"/>
                <a:cs typeface="Arial"/>
                <a:hlinkClick r:id="rId8"/>
              </a:rPr>
              <a:t>reflectie</a:t>
            </a:r>
            <a:r>
              <a:rPr lang="nl-NL" b="0" i="0">
                <a:solidFill>
                  <a:srgbClr val="202122"/>
                </a:solidFill>
                <a:effectLst/>
                <a:latin typeface="Arial"/>
                <a:ea typeface="ＭＳ Ｐゴシック"/>
                <a:cs typeface="Arial"/>
              </a:rPr>
              <a:t> tussen zichtbaar en nabij-infrarood licht is echter ook afhankelijk van de totale hoeveelheid licht die op het oppervlak valt. Daarom wordt het verschil hiervoor gecorrigeerd (genormaliseerd) door het door de totale hoeveelheid licht te delen.</a:t>
            </a:r>
            <a:endParaRPr lang="nl-NL"/>
          </a:p>
          <a:p>
            <a:pPr algn="l"/>
            <a:r>
              <a:rPr lang="nl-NL" b="0" i="0">
                <a:solidFill>
                  <a:srgbClr val="202122"/>
                </a:solidFill>
                <a:effectLst/>
                <a:latin typeface="Arial"/>
                <a:ea typeface="ＭＳ Ｐゴシック"/>
                <a:cs typeface="Arial"/>
              </a:rPr>
              <a:t>De formule voor NDVI wordt gegeven door:</a:t>
            </a:r>
          </a:p>
          <a:p>
            <a:pPr algn="l"/>
            <a:r>
              <a:rPr lang="nl-NL">
                <a:effectLst/>
                <a:latin typeface="Arial"/>
                <a:ea typeface="ＭＳ Ｐゴシック"/>
                <a:cs typeface="Arial"/>
              </a:rPr>
              <a:t>{\</a:t>
            </a:r>
            <a:r>
              <a:rPr lang="nl-NL" err="1">
                <a:effectLst/>
                <a:latin typeface="Arial"/>
                <a:ea typeface="ＭＳ Ｐゴシック"/>
                <a:cs typeface="Arial"/>
              </a:rPr>
              <a:t>displaystyle</a:t>
            </a:r>
            <a:r>
              <a:rPr lang="nl-NL">
                <a:effectLst/>
                <a:latin typeface="Arial"/>
                <a:ea typeface="ＭＳ Ｐゴシック"/>
                <a:cs typeface="Arial"/>
              </a:rPr>
              <a:t> {\</a:t>
            </a:r>
            <a:r>
              <a:rPr lang="nl-NL" err="1">
                <a:effectLst/>
                <a:latin typeface="Arial"/>
                <a:ea typeface="ＭＳ Ｐゴシック"/>
                <a:cs typeface="Arial"/>
              </a:rPr>
              <a:t>mbox</a:t>
            </a:r>
            <a:r>
              <a:rPr lang="nl-NL">
                <a:effectLst/>
                <a:latin typeface="Arial"/>
                <a:ea typeface="ＭＳ Ｐゴシック"/>
                <a:cs typeface="Arial"/>
              </a:rPr>
              <a:t>{NDVI}}={\</a:t>
            </a:r>
            <a:r>
              <a:rPr lang="nl-NL" err="1">
                <a:effectLst/>
                <a:latin typeface="Arial"/>
                <a:ea typeface="ＭＳ Ｐゴシック"/>
                <a:cs typeface="Arial"/>
              </a:rPr>
              <a:t>frac</a:t>
            </a:r>
            <a:r>
              <a:rPr lang="nl-NL">
                <a:effectLst/>
                <a:latin typeface="Arial"/>
                <a:ea typeface="ＭＳ Ｐゴシック"/>
                <a:cs typeface="Arial"/>
              </a:rPr>
              <a:t> {({\</a:t>
            </a:r>
            <a:r>
              <a:rPr lang="nl-NL" err="1">
                <a:effectLst/>
                <a:latin typeface="Arial"/>
                <a:ea typeface="ＭＳ Ｐゴシック"/>
                <a:cs typeface="Arial"/>
              </a:rPr>
              <a:t>mbox</a:t>
            </a:r>
            <a:r>
              <a:rPr lang="nl-NL">
                <a:effectLst/>
                <a:latin typeface="Arial"/>
                <a:ea typeface="ＭＳ Ｐゴシック"/>
                <a:cs typeface="Arial"/>
              </a:rPr>
              <a:t>{NIR}}-{\</a:t>
            </a:r>
            <a:r>
              <a:rPr lang="nl-NL" err="1">
                <a:effectLst/>
                <a:latin typeface="Arial"/>
                <a:ea typeface="ＭＳ Ｐゴシック"/>
                <a:cs typeface="Arial"/>
              </a:rPr>
              <a:t>mbox</a:t>
            </a:r>
            <a:r>
              <a:rPr lang="nl-NL">
                <a:effectLst/>
                <a:latin typeface="Arial"/>
                <a:ea typeface="ＭＳ Ｐゴシック"/>
                <a:cs typeface="Arial"/>
              </a:rPr>
              <a:t>{VIS}})}{({\</a:t>
            </a:r>
            <a:r>
              <a:rPr lang="nl-NL" err="1">
                <a:effectLst/>
                <a:latin typeface="Arial"/>
                <a:ea typeface="ＭＳ Ｐゴシック"/>
                <a:cs typeface="Arial"/>
              </a:rPr>
              <a:t>mbox</a:t>
            </a:r>
            <a:r>
              <a:rPr lang="nl-NL">
                <a:effectLst/>
                <a:latin typeface="Arial"/>
                <a:ea typeface="ＭＳ Ｐゴシック"/>
                <a:cs typeface="Arial"/>
              </a:rPr>
              <a:t>{NIR}}+{\</a:t>
            </a:r>
            <a:r>
              <a:rPr lang="nl-NL" err="1">
                <a:effectLst/>
                <a:latin typeface="Arial"/>
                <a:ea typeface="ＭＳ Ｐゴシック"/>
                <a:cs typeface="Arial"/>
              </a:rPr>
              <a:t>mbox</a:t>
            </a:r>
            <a:r>
              <a:rPr lang="nl-NL">
                <a:effectLst/>
                <a:latin typeface="Arial"/>
                <a:ea typeface="ＭＳ Ｐゴシック"/>
                <a:cs typeface="Arial"/>
              </a:rPr>
              <a:t>{VIS}})}}}</a:t>
            </a:r>
            <a:r>
              <a:rPr lang="nl-NL">
                <a:latin typeface="Arial"/>
                <a:ea typeface="ＭＳ Ｐゴシック"/>
                <a:cs typeface="Arial"/>
              </a:rPr>
              <a:t>,</a:t>
            </a:r>
            <a:r>
              <a:rPr lang="nl-NL" b="0" i="0">
                <a:solidFill>
                  <a:srgbClr val="202122"/>
                </a:solidFill>
                <a:effectLst/>
                <a:latin typeface="Arial"/>
                <a:ea typeface="ＭＳ Ｐゴシック"/>
                <a:cs typeface="Arial"/>
              </a:rPr>
              <a:t>waarbij NIR staat voor </a:t>
            </a:r>
            <a:r>
              <a:rPr lang="nl-NL" b="0" i="1" err="1">
                <a:solidFill>
                  <a:srgbClr val="202122"/>
                </a:solidFill>
                <a:effectLst/>
                <a:latin typeface="Arial"/>
                <a:ea typeface="ＭＳ Ｐゴシック"/>
                <a:cs typeface="Arial"/>
              </a:rPr>
              <a:t>Near-InfraRed</a:t>
            </a:r>
            <a:r>
              <a:rPr lang="nl-NL" b="0" i="0">
                <a:solidFill>
                  <a:srgbClr val="202122"/>
                </a:solidFill>
                <a:effectLst/>
                <a:latin typeface="Arial"/>
                <a:ea typeface="ＭＳ Ｐゴシック"/>
                <a:cs typeface="Arial"/>
              </a:rPr>
              <a:t> (nabij-infrarood) en VIS staat voor </a:t>
            </a:r>
            <a:r>
              <a:rPr lang="nl-NL" b="0" i="1" err="1">
                <a:solidFill>
                  <a:srgbClr val="202122"/>
                </a:solidFill>
                <a:effectLst/>
                <a:latin typeface="Arial"/>
                <a:ea typeface="ＭＳ Ｐゴシック"/>
                <a:cs typeface="Arial"/>
              </a:rPr>
              <a:t>VISible</a:t>
            </a:r>
            <a:r>
              <a:rPr lang="nl-NL" b="0" i="1">
                <a:solidFill>
                  <a:srgbClr val="202122"/>
                </a:solidFill>
                <a:effectLst/>
                <a:latin typeface="Arial"/>
                <a:ea typeface="ＭＳ Ｐゴシック"/>
                <a:cs typeface="Arial"/>
              </a:rPr>
              <a:t> light</a:t>
            </a:r>
            <a:r>
              <a:rPr lang="nl-NL" b="0" i="0">
                <a:solidFill>
                  <a:srgbClr val="202122"/>
                </a:solidFill>
                <a:effectLst/>
                <a:latin typeface="Arial"/>
                <a:ea typeface="ＭＳ Ｐゴシック"/>
                <a:cs typeface="Arial"/>
              </a:rPr>
              <a:t> (</a:t>
            </a:r>
            <a:r>
              <a:rPr lang="nl-NL" b="0" i="0" u="none" strike="noStrike">
                <a:solidFill>
                  <a:srgbClr val="0645AD"/>
                </a:solidFill>
                <a:effectLst/>
                <a:latin typeface="Arial"/>
                <a:ea typeface="ＭＳ Ｐゴシック"/>
                <a:cs typeface="Arial"/>
                <a:hlinkClick r:id="rId9" tooltip="Licht"/>
              </a:rPr>
              <a:t>zichtbaar licht</a:t>
            </a:r>
            <a:r>
              <a:rPr lang="nl-NL" b="0" i="0">
                <a:solidFill>
                  <a:srgbClr val="202122"/>
                </a:solidFill>
                <a:effectLst/>
                <a:latin typeface="Arial"/>
                <a:ea typeface="ＭＳ Ｐゴシック"/>
                <a:cs typeface="Arial"/>
              </a:rPr>
              <a:t>). De waarde varieert tussen de -1 en de 1, waarbij positieve waardes vanaf ongeveer 0,2 duiden op levende vegetatie.</a:t>
            </a:r>
          </a:p>
          <a:p>
            <a:endParaRPr lang="nl-NL"/>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smtClean="0"/>
              <a:pPr/>
              <a:t>10</a:t>
            </a:fld>
            <a:endParaRPr lang="nl-NL" altLang="en-US"/>
          </a:p>
        </p:txBody>
      </p:sp>
    </p:spTree>
    <p:extLst>
      <p:ext uri="{BB962C8B-B14F-4D97-AF65-F5344CB8AC3E}">
        <p14:creationId xmlns:p14="http://schemas.microsoft.com/office/powerpoint/2010/main" val="1350979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latin typeface="Arial"/>
                <a:ea typeface="ＭＳ Ｐゴシック"/>
                <a:cs typeface="Arial"/>
              </a:rPr>
              <a:t>NDVI wordt in de praktijk het meest gebruikt voor het detecteren van groene vegetatie.</a:t>
            </a:r>
          </a:p>
          <a:p>
            <a:endParaRPr lang="nl-NL">
              <a:cs typeface="Arial"/>
            </a:endParaRPr>
          </a:p>
          <a:p>
            <a:r>
              <a:rPr lang="nl-NL">
                <a:latin typeface="Arial"/>
                <a:ea typeface="ＭＳ Ｐゴシック"/>
                <a:cs typeface="Arial"/>
              </a:rPr>
              <a:t>Different environments have </a:t>
            </a:r>
            <a:r>
              <a:rPr lang="nl-NL" err="1">
                <a:latin typeface="Arial"/>
                <a:ea typeface="ＭＳ Ｐゴシック"/>
                <a:cs typeface="Arial"/>
              </a:rPr>
              <a:t>their</a:t>
            </a:r>
            <a:r>
              <a:rPr lang="nl-NL">
                <a:latin typeface="Arial"/>
                <a:ea typeface="ＭＳ Ｐゴシック"/>
                <a:cs typeface="Arial"/>
              </a:rPr>
              <a:t> </a:t>
            </a:r>
            <a:r>
              <a:rPr lang="nl-NL" err="1">
                <a:latin typeface="Arial"/>
                <a:ea typeface="ＭＳ Ｐゴシック"/>
                <a:cs typeface="Arial"/>
              </a:rPr>
              <a:t>own</a:t>
            </a:r>
            <a:r>
              <a:rPr lang="nl-NL">
                <a:latin typeface="Arial"/>
                <a:ea typeface="ＭＳ Ｐゴシック"/>
                <a:cs typeface="Arial"/>
              </a:rPr>
              <a:t> </a:t>
            </a:r>
            <a:r>
              <a:rPr lang="nl-NL" err="1">
                <a:latin typeface="Arial"/>
                <a:ea typeface="ＭＳ Ｐゴシック"/>
                <a:cs typeface="Arial"/>
              </a:rPr>
              <a:t>variable</a:t>
            </a:r>
            <a:r>
              <a:rPr lang="nl-NL">
                <a:latin typeface="Arial"/>
                <a:ea typeface="ＭＳ Ｐゴシック"/>
                <a:cs typeface="Arial"/>
              </a:rPr>
              <a:t> </a:t>
            </a:r>
            <a:r>
              <a:rPr lang="nl-NL" err="1">
                <a:latin typeface="Arial"/>
                <a:ea typeface="ＭＳ Ｐゴシック"/>
                <a:cs typeface="Arial"/>
              </a:rPr>
              <a:t>and</a:t>
            </a:r>
            <a:r>
              <a:rPr lang="nl-NL">
                <a:latin typeface="Arial"/>
                <a:ea typeface="ＭＳ Ｐゴシック"/>
                <a:cs typeface="Arial"/>
              </a:rPr>
              <a:t> complex </a:t>
            </a:r>
            <a:r>
              <a:rPr lang="nl-NL" err="1">
                <a:latin typeface="Arial"/>
                <a:ea typeface="ＭＳ Ｐゴシック"/>
                <a:cs typeface="Arial"/>
              </a:rPr>
              <a:t>characteristics</a:t>
            </a:r>
            <a:r>
              <a:rPr lang="nl-NL">
                <a:latin typeface="Arial"/>
                <a:ea typeface="ＭＳ Ｐゴシック"/>
                <a:cs typeface="Arial"/>
              </a:rPr>
              <a:t>, </a:t>
            </a:r>
            <a:r>
              <a:rPr lang="nl-NL" err="1">
                <a:latin typeface="Arial"/>
                <a:ea typeface="ＭＳ Ｐゴシック"/>
                <a:cs typeface="Arial"/>
              </a:rPr>
              <a:t>which</a:t>
            </a:r>
            <a:r>
              <a:rPr lang="nl-NL">
                <a:latin typeface="Arial"/>
                <a:ea typeface="ＭＳ Ｐゴシック"/>
                <a:cs typeface="Arial"/>
              </a:rPr>
              <a:t> </a:t>
            </a:r>
            <a:r>
              <a:rPr lang="nl-NL" err="1">
                <a:latin typeface="Arial"/>
                <a:ea typeface="ＭＳ Ｐゴシック"/>
                <a:cs typeface="Arial"/>
              </a:rPr>
              <a:t>needs</a:t>
            </a:r>
            <a:r>
              <a:rPr lang="nl-NL">
                <a:latin typeface="Arial"/>
                <a:ea typeface="ＭＳ Ｐゴシック"/>
                <a:cs typeface="Arial"/>
              </a:rPr>
              <a:t> </a:t>
            </a:r>
            <a:r>
              <a:rPr lang="nl-NL" err="1">
                <a:latin typeface="Arial"/>
                <a:ea typeface="ＭＳ Ｐゴシック"/>
                <a:cs typeface="Arial"/>
              </a:rPr>
              <a:t>to</a:t>
            </a:r>
            <a:r>
              <a:rPr lang="nl-NL">
                <a:latin typeface="Arial"/>
                <a:ea typeface="ＭＳ Ｐゴシック"/>
                <a:cs typeface="Arial"/>
              </a:rPr>
              <a:t> </a:t>
            </a:r>
            <a:r>
              <a:rPr lang="nl-NL" err="1">
                <a:latin typeface="Arial"/>
                <a:ea typeface="ＭＳ Ｐゴシック"/>
                <a:cs typeface="Arial"/>
              </a:rPr>
              <a:t>be</a:t>
            </a:r>
            <a:r>
              <a:rPr lang="nl-NL">
                <a:latin typeface="Arial"/>
                <a:ea typeface="ＭＳ Ｐゴシック"/>
                <a:cs typeface="Arial"/>
              </a:rPr>
              <a:t> </a:t>
            </a:r>
            <a:r>
              <a:rPr lang="nl-NL" err="1">
                <a:latin typeface="Arial"/>
                <a:ea typeface="ＭＳ Ｐゴシック"/>
                <a:cs typeface="Arial"/>
              </a:rPr>
              <a:t>accounted</a:t>
            </a:r>
            <a:r>
              <a:rPr lang="nl-NL">
                <a:latin typeface="Arial"/>
                <a:ea typeface="ＭＳ Ｐゴシック"/>
                <a:cs typeface="Arial"/>
              </a:rPr>
              <a:t> </a:t>
            </a:r>
            <a:r>
              <a:rPr lang="nl-NL" err="1">
                <a:latin typeface="Arial"/>
                <a:ea typeface="ＭＳ Ｐゴシック"/>
                <a:cs typeface="Arial"/>
              </a:rPr>
              <a:t>when</a:t>
            </a:r>
            <a:r>
              <a:rPr lang="nl-NL">
                <a:latin typeface="Arial"/>
                <a:ea typeface="ＭＳ Ｐゴシック"/>
                <a:cs typeface="Arial"/>
              </a:rPr>
              <a:t> </a:t>
            </a:r>
            <a:r>
              <a:rPr lang="nl-NL" err="1">
                <a:latin typeface="Arial"/>
                <a:ea typeface="ＭＳ Ｐゴシック"/>
                <a:cs typeface="Arial"/>
              </a:rPr>
              <a:t>using</a:t>
            </a:r>
            <a:r>
              <a:rPr lang="nl-NL">
                <a:latin typeface="Arial"/>
                <a:ea typeface="ＭＳ Ｐゴシック"/>
                <a:cs typeface="Arial"/>
              </a:rPr>
              <a:t> different </a:t>
            </a:r>
            <a:r>
              <a:rPr lang="nl-NL" err="1">
                <a:latin typeface="Arial"/>
                <a:ea typeface="ＭＳ Ｐゴシック"/>
                <a:cs typeface="Arial"/>
              </a:rPr>
              <a:t>VIs</a:t>
            </a:r>
            <a:r>
              <a:rPr lang="nl-NL">
                <a:latin typeface="Arial"/>
                <a:ea typeface="ＭＳ Ｐゴシック"/>
                <a:cs typeface="Arial"/>
              </a:rPr>
              <a:t>. </a:t>
            </a:r>
            <a:r>
              <a:rPr lang="nl-NL" err="1">
                <a:latin typeface="Arial"/>
                <a:ea typeface="ＭＳ Ｐゴシック"/>
                <a:cs typeface="Arial"/>
              </a:rPr>
              <a:t>Therefore</a:t>
            </a:r>
            <a:r>
              <a:rPr lang="nl-NL">
                <a:latin typeface="Arial"/>
                <a:ea typeface="ＭＳ Ｐゴシック"/>
                <a:cs typeface="Arial"/>
              </a:rPr>
              <a:t>, </a:t>
            </a:r>
            <a:r>
              <a:rPr lang="nl-NL" err="1">
                <a:latin typeface="Arial"/>
                <a:ea typeface="ＭＳ Ｐゴシック"/>
                <a:cs typeface="Arial"/>
              </a:rPr>
              <a:t>each</a:t>
            </a:r>
            <a:r>
              <a:rPr lang="nl-NL">
                <a:latin typeface="Arial"/>
                <a:ea typeface="ＭＳ Ｐゴシック"/>
                <a:cs typeface="Arial"/>
              </a:rPr>
              <a:t> VI has </a:t>
            </a:r>
            <a:r>
              <a:rPr lang="nl-NL" err="1">
                <a:latin typeface="Arial"/>
                <a:ea typeface="ＭＳ Ｐゴシック"/>
                <a:cs typeface="Arial"/>
              </a:rPr>
              <a:t>its</a:t>
            </a:r>
            <a:r>
              <a:rPr lang="nl-NL">
                <a:latin typeface="Arial"/>
                <a:ea typeface="ＭＳ Ｐゴシック"/>
                <a:cs typeface="Arial"/>
              </a:rPr>
              <a:t> </a:t>
            </a:r>
            <a:r>
              <a:rPr lang="nl-NL" err="1">
                <a:latin typeface="Arial"/>
                <a:ea typeface="ＭＳ Ｐゴシック"/>
                <a:cs typeface="Arial"/>
              </a:rPr>
              <a:t>specific</a:t>
            </a:r>
            <a:r>
              <a:rPr lang="nl-NL">
                <a:latin typeface="Arial"/>
                <a:ea typeface="ＭＳ Ｐゴシック"/>
                <a:cs typeface="Arial"/>
              </a:rPr>
              <a:t> </a:t>
            </a:r>
            <a:r>
              <a:rPr lang="nl-NL" err="1">
                <a:latin typeface="Arial"/>
                <a:ea typeface="ＭＳ Ｐゴシック"/>
                <a:cs typeface="Arial"/>
              </a:rPr>
              <a:t>expression</a:t>
            </a:r>
            <a:r>
              <a:rPr lang="nl-NL">
                <a:latin typeface="Arial"/>
                <a:ea typeface="ＭＳ Ｐゴシック"/>
                <a:cs typeface="Arial"/>
              </a:rPr>
              <a:t> of green </a:t>
            </a:r>
            <a:r>
              <a:rPr lang="nl-NL" err="1">
                <a:latin typeface="Arial"/>
                <a:ea typeface="ＭＳ Ｐゴシック"/>
                <a:cs typeface="Arial"/>
              </a:rPr>
              <a:t>vegetation</a:t>
            </a:r>
            <a:r>
              <a:rPr lang="nl-NL">
                <a:latin typeface="Arial"/>
                <a:ea typeface="ＭＳ Ｐゴシック"/>
                <a:cs typeface="Arial"/>
              </a:rPr>
              <a:t>, </a:t>
            </a:r>
            <a:r>
              <a:rPr lang="nl-NL" err="1">
                <a:latin typeface="Arial"/>
                <a:ea typeface="ＭＳ Ｐゴシック"/>
                <a:cs typeface="Arial"/>
              </a:rPr>
              <a:t>its</a:t>
            </a:r>
            <a:r>
              <a:rPr lang="nl-NL">
                <a:latin typeface="Arial"/>
                <a:ea typeface="ＭＳ Ｐゴシック"/>
                <a:cs typeface="Arial"/>
              </a:rPr>
              <a:t> </a:t>
            </a:r>
            <a:r>
              <a:rPr lang="nl-NL" err="1">
                <a:latin typeface="Arial"/>
                <a:ea typeface="ＭＳ Ｐゴシック"/>
                <a:cs typeface="Arial"/>
              </a:rPr>
              <a:t>own</a:t>
            </a:r>
            <a:r>
              <a:rPr lang="nl-NL">
                <a:latin typeface="Arial"/>
                <a:ea typeface="ＭＳ Ｐゴシック"/>
                <a:cs typeface="Arial"/>
              </a:rPr>
              <a:t> </a:t>
            </a:r>
            <a:r>
              <a:rPr lang="nl-NL" err="1">
                <a:latin typeface="Arial"/>
                <a:ea typeface="ＭＳ Ｐゴシック"/>
                <a:cs typeface="Arial"/>
              </a:rPr>
              <a:t>suitability</a:t>
            </a:r>
            <a:r>
              <a:rPr lang="nl-NL">
                <a:latin typeface="Arial"/>
                <a:ea typeface="ＭＳ Ｐゴシック"/>
                <a:cs typeface="Arial"/>
              </a:rPr>
              <a:t> </a:t>
            </a:r>
            <a:r>
              <a:rPr lang="nl-NL" err="1">
                <a:latin typeface="Arial"/>
                <a:ea typeface="ＭＳ Ｐゴシック"/>
                <a:cs typeface="Arial"/>
              </a:rPr>
              <a:t>for</a:t>
            </a:r>
            <a:r>
              <a:rPr lang="nl-NL">
                <a:latin typeface="Arial"/>
                <a:ea typeface="ＭＳ Ｐゴシック"/>
                <a:cs typeface="Arial"/>
              </a:rPr>
              <a:t> </a:t>
            </a:r>
            <a:r>
              <a:rPr lang="nl-NL" err="1">
                <a:latin typeface="Arial"/>
                <a:ea typeface="ＭＳ Ｐゴシック"/>
                <a:cs typeface="Arial"/>
              </a:rPr>
              <a:t>specific</a:t>
            </a:r>
            <a:r>
              <a:rPr lang="nl-NL">
                <a:latin typeface="Arial"/>
                <a:ea typeface="ＭＳ Ｐゴシック"/>
                <a:cs typeface="Arial"/>
              </a:rPr>
              <a:t> </a:t>
            </a:r>
            <a:r>
              <a:rPr lang="nl-NL" err="1">
                <a:latin typeface="Arial"/>
                <a:ea typeface="ＭＳ Ｐゴシック"/>
                <a:cs typeface="Arial"/>
              </a:rPr>
              <a:t>uses</a:t>
            </a:r>
            <a:r>
              <a:rPr lang="nl-NL">
                <a:latin typeface="Arial"/>
                <a:ea typeface="ＭＳ Ｐゴシック"/>
                <a:cs typeface="Arial"/>
              </a:rPr>
              <a:t>, </a:t>
            </a:r>
            <a:r>
              <a:rPr lang="nl-NL" err="1">
                <a:latin typeface="Arial"/>
                <a:ea typeface="ＭＳ Ｐゴシック"/>
                <a:cs typeface="Arial"/>
              </a:rPr>
              <a:t>and</a:t>
            </a:r>
            <a:r>
              <a:rPr lang="nl-NL">
                <a:latin typeface="Arial"/>
                <a:ea typeface="ＭＳ Ｐゴシック"/>
                <a:cs typeface="Arial"/>
              </a:rPr>
              <a:t> </a:t>
            </a:r>
            <a:r>
              <a:rPr lang="nl-NL" err="1">
                <a:latin typeface="Arial"/>
                <a:ea typeface="ＭＳ Ｐゴシック"/>
                <a:cs typeface="Arial"/>
              </a:rPr>
              <a:t>some</a:t>
            </a:r>
            <a:r>
              <a:rPr lang="nl-NL">
                <a:latin typeface="Arial"/>
                <a:ea typeface="ＭＳ Ｐゴシック"/>
                <a:cs typeface="Arial"/>
              </a:rPr>
              <a:t> </a:t>
            </a:r>
            <a:r>
              <a:rPr lang="nl-NL" err="1">
                <a:latin typeface="Arial"/>
                <a:ea typeface="ＭＳ Ｐゴシック"/>
                <a:cs typeface="Arial"/>
              </a:rPr>
              <a:t>limiting</a:t>
            </a:r>
            <a:r>
              <a:rPr lang="nl-NL">
                <a:latin typeface="Arial"/>
                <a:ea typeface="ＭＳ Ｐゴシック"/>
                <a:cs typeface="Arial"/>
              </a:rPr>
              <a:t> factors. </a:t>
            </a:r>
            <a:r>
              <a:rPr lang="nl-NL" err="1">
                <a:latin typeface="Arial"/>
                <a:ea typeface="ＭＳ Ｐゴシック"/>
                <a:cs typeface="Arial"/>
              </a:rPr>
              <a:t>Therefore</a:t>
            </a:r>
            <a:r>
              <a:rPr lang="nl-NL">
                <a:latin typeface="Arial"/>
                <a:ea typeface="ＭＳ Ｐゴシック"/>
                <a:cs typeface="Arial"/>
              </a:rPr>
              <a:t>, </a:t>
            </a:r>
            <a:r>
              <a:rPr lang="nl-NL" err="1">
                <a:latin typeface="Arial"/>
                <a:ea typeface="ＭＳ Ｐゴシック"/>
                <a:cs typeface="Arial"/>
              </a:rPr>
              <a:t>for</a:t>
            </a:r>
            <a:r>
              <a:rPr lang="nl-NL">
                <a:latin typeface="Arial"/>
                <a:ea typeface="ＭＳ Ｐゴシック"/>
                <a:cs typeface="Arial"/>
              </a:rPr>
              <a:t> practical </a:t>
            </a:r>
            <a:r>
              <a:rPr lang="nl-NL" err="1">
                <a:latin typeface="Arial"/>
                <a:ea typeface="ＭＳ Ｐゴシック"/>
                <a:cs typeface="Arial"/>
              </a:rPr>
              <a:t>applications</a:t>
            </a:r>
            <a:r>
              <a:rPr lang="nl-NL">
                <a:latin typeface="Arial"/>
                <a:ea typeface="ＭＳ Ｐゴシック"/>
                <a:cs typeface="Arial"/>
              </a:rPr>
              <a:t>, </a:t>
            </a:r>
            <a:r>
              <a:rPr lang="nl-NL" err="1">
                <a:latin typeface="Arial"/>
                <a:ea typeface="ＭＳ Ｐゴシック"/>
                <a:cs typeface="Arial"/>
              </a:rPr>
              <a:t>the</a:t>
            </a:r>
            <a:r>
              <a:rPr lang="nl-NL">
                <a:latin typeface="Arial"/>
                <a:ea typeface="ＭＳ Ｐゴシック"/>
                <a:cs typeface="Arial"/>
              </a:rPr>
              <a:t> </a:t>
            </a:r>
            <a:r>
              <a:rPr lang="nl-NL" err="1">
                <a:latin typeface="Arial"/>
                <a:ea typeface="ＭＳ Ｐゴシック"/>
                <a:cs typeface="Arial"/>
              </a:rPr>
              <a:t>choice</a:t>
            </a:r>
            <a:r>
              <a:rPr lang="nl-NL">
                <a:latin typeface="Arial"/>
                <a:ea typeface="ＭＳ Ｐゴシック"/>
                <a:cs typeface="Arial"/>
              </a:rPr>
              <a:t> of a </a:t>
            </a:r>
            <a:r>
              <a:rPr lang="nl-NL" err="1">
                <a:latin typeface="Arial"/>
                <a:ea typeface="ＭＳ Ｐゴシック"/>
                <a:cs typeface="Arial"/>
              </a:rPr>
              <a:t>specific</a:t>
            </a:r>
            <a:r>
              <a:rPr lang="nl-NL">
                <a:latin typeface="Arial"/>
                <a:ea typeface="ＭＳ Ｐゴシック"/>
                <a:cs typeface="Arial"/>
              </a:rPr>
              <a:t> VI </a:t>
            </a:r>
            <a:r>
              <a:rPr lang="nl-NL" err="1">
                <a:latin typeface="Arial"/>
                <a:ea typeface="ＭＳ Ｐゴシック"/>
                <a:cs typeface="Arial"/>
              </a:rPr>
              <a:t>needs</a:t>
            </a:r>
            <a:r>
              <a:rPr lang="nl-NL">
                <a:latin typeface="Arial"/>
                <a:ea typeface="ＭＳ Ｐゴシック"/>
                <a:cs typeface="Arial"/>
              </a:rPr>
              <a:t> </a:t>
            </a:r>
            <a:r>
              <a:rPr lang="nl-NL" err="1">
                <a:latin typeface="Arial"/>
                <a:ea typeface="ＭＳ Ｐゴシック"/>
                <a:cs typeface="Arial"/>
              </a:rPr>
              <a:t>to</a:t>
            </a:r>
            <a:r>
              <a:rPr lang="nl-NL">
                <a:latin typeface="Arial"/>
                <a:ea typeface="ＭＳ Ｐゴシック"/>
                <a:cs typeface="Arial"/>
              </a:rPr>
              <a:t> </a:t>
            </a:r>
            <a:r>
              <a:rPr lang="nl-NL" err="1">
                <a:latin typeface="Arial"/>
                <a:ea typeface="ＭＳ Ｐゴシック"/>
                <a:cs typeface="Arial"/>
              </a:rPr>
              <a:t>be</a:t>
            </a:r>
            <a:r>
              <a:rPr lang="nl-NL">
                <a:latin typeface="Arial"/>
                <a:ea typeface="ＭＳ Ｐゴシック"/>
                <a:cs typeface="Arial"/>
              </a:rPr>
              <a:t> made </a:t>
            </a:r>
            <a:r>
              <a:rPr lang="nl-NL" err="1">
                <a:latin typeface="Arial"/>
                <a:ea typeface="ＭＳ Ｐゴシック"/>
                <a:cs typeface="Arial"/>
              </a:rPr>
              <a:t>with</a:t>
            </a:r>
            <a:r>
              <a:rPr lang="nl-NL">
                <a:latin typeface="Arial"/>
                <a:ea typeface="ＭＳ Ｐゴシック"/>
                <a:cs typeface="Arial"/>
              </a:rPr>
              <a:t> </a:t>
            </a:r>
            <a:r>
              <a:rPr lang="nl-NL" err="1">
                <a:latin typeface="Arial"/>
                <a:ea typeface="ＭＳ Ｐゴシック"/>
                <a:cs typeface="Arial"/>
              </a:rPr>
              <a:t>caution</a:t>
            </a:r>
            <a:r>
              <a:rPr lang="nl-NL">
                <a:latin typeface="Arial"/>
                <a:ea typeface="ＭＳ Ｐゴシック"/>
                <a:cs typeface="Arial"/>
              </a:rPr>
              <a:t> </a:t>
            </a:r>
            <a:r>
              <a:rPr lang="nl-NL" err="1">
                <a:latin typeface="Arial"/>
                <a:ea typeface="ＭＳ Ｐゴシック"/>
                <a:cs typeface="Arial"/>
              </a:rPr>
              <a:t>by</a:t>
            </a:r>
            <a:r>
              <a:rPr lang="nl-NL">
                <a:latin typeface="Arial"/>
                <a:ea typeface="ＭＳ Ｐゴシック"/>
                <a:cs typeface="Arial"/>
              </a:rPr>
              <a:t> </a:t>
            </a:r>
            <a:r>
              <a:rPr lang="nl-NL" err="1">
                <a:latin typeface="Arial"/>
                <a:ea typeface="ＭＳ Ｐゴシック"/>
                <a:cs typeface="Arial"/>
              </a:rPr>
              <a:t>comprehensively</a:t>
            </a:r>
            <a:r>
              <a:rPr lang="nl-NL">
                <a:latin typeface="Arial"/>
                <a:ea typeface="ＭＳ Ｐゴシック"/>
                <a:cs typeface="Arial"/>
              </a:rPr>
              <a:t> </a:t>
            </a:r>
            <a:r>
              <a:rPr lang="nl-NL" err="1">
                <a:latin typeface="Arial"/>
                <a:ea typeface="ＭＳ Ｐゴシック"/>
                <a:cs typeface="Arial"/>
              </a:rPr>
              <a:t>considering</a:t>
            </a:r>
            <a:r>
              <a:rPr lang="nl-NL">
                <a:latin typeface="Arial"/>
                <a:ea typeface="ＭＳ Ｐゴシック"/>
                <a:cs typeface="Arial"/>
              </a:rPr>
              <a:t> </a:t>
            </a:r>
            <a:r>
              <a:rPr lang="nl-NL" err="1">
                <a:latin typeface="Arial"/>
                <a:ea typeface="ＭＳ Ｐゴシック"/>
                <a:cs typeface="Arial"/>
              </a:rPr>
              <a:t>and</a:t>
            </a:r>
            <a:r>
              <a:rPr lang="nl-NL">
                <a:latin typeface="Arial"/>
                <a:ea typeface="ＭＳ Ｐゴシック"/>
                <a:cs typeface="Arial"/>
              </a:rPr>
              <a:t> </a:t>
            </a:r>
            <a:r>
              <a:rPr lang="nl-NL" err="1">
                <a:latin typeface="Arial"/>
                <a:ea typeface="ＭＳ Ｐゴシック"/>
                <a:cs typeface="Arial"/>
              </a:rPr>
              <a:t>analyzing</a:t>
            </a:r>
            <a:r>
              <a:rPr lang="nl-NL">
                <a:latin typeface="Arial"/>
                <a:ea typeface="ＭＳ Ｐゴシック"/>
                <a:cs typeface="Arial"/>
              </a:rPr>
              <a:t> </a:t>
            </a:r>
            <a:r>
              <a:rPr lang="nl-NL" err="1">
                <a:latin typeface="Arial"/>
                <a:ea typeface="ＭＳ Ｐゴシック"/>
                <a:cs typeface="Arial"/>
              </a:rPr>
              <a:t>the</a:t>
            </a:r>
            <a:r>
              <a:rPr lang="nl-NL">
                <a:latin typeface="Arial"/>
                <a:ea typeface="ＭＳ Ｐゴシック"/>
                <a:cs typeface="Arial"/>
              </a:rPr>
              <a:t> </a:t>
            </a:r>
            <a:r>
              <a:rPr lang="nl-NL" err="1">
                <a:latin typeface="Arial"/>
                <a:ea typeface="ＭＳ Ｐゴシック"/>
                <a:cs typeface="Arial"/>
              </a:rPr>
              <a:t>advantages</a:t>
            </a:r>
            <a:r>
              <a:rPr lang="nl-NL">
                <a:latin typeface="Arial"/>
                <a:ea typeface="ＭＳ Ｐゴシック"/>
                <a:cs typeface="Arial"/>
              </a:rPr>
              <a:t> </a:t>
            </a:r>
            <a:r>
              <a:rPr lang="nl-NL" err="1">
                <a:latin typeface="Arial"/>
                <a:ea typeface="ＭＳ Ｐゴシック"/>
                <a:cs typeface="Arial"/>
              </a:rPr>
              <a:t>and</a:t>
            </a:r>
            <a:r>
              <a:rPr lang="nl-NL">
                <a:latin typeface="Arial"/>
                <a:ea typeface="ＭＳ Ｐゴシック"/>
                <a:cs typeface="Arial"/>
              </a:rPr>
              <a:t> </a:t>
            </a:r>
            <a:r>
              <a:rPr lang="nl-NL" err="1">
                <a:latin typeface="Arial"/>
                <a:ea typeface="ＭＳ Ｐゴシック"/>
                <a:cs typeface="Arial"/>
              </a:rPr>
              <a:t>limitations</a:t>
            </a:r>
            <a:r>
              <a:rPr lang="nl-NL">
                <a:latin typeface="Arial"/>
                <a:ea typeface="ＭＳ Ｐゴシック"/>
                <a:cs typeface="Arial"/>
              </a:rPr>
              <a:t> of </a:t>
            </a:r>
            <a:r>
              <a:rPr lang="nl-NL" err="1">
                <a:latin typeface="Arial"/>
                <a:ea typeface="ＭＳ Ｐゴシック"/>
                <a:cs typeface="Arial"/>
              </a:rPr>
              <a:t>existing</a:t>
            </a:r>
            <a:r>
              <a:rPr lang="nl-NL">
                <a:latin typeface="Arial"/>
                <a:ea typeface="ＭＳ Ｐゴシック"/>
                <a:cs typeface="Arial"/>
              </a:rPr>
              <a:t> </a:t>
            </a:r>
            <a:r>
              <a:rPr lang="nl-NL" err="1">
                <a:latin typeface="Arial"/>
                <a:ea typeface="ＭＳ Ｐゴシック"/>
                <a:cs typeface="Arial"/>
              </a:rPr>
              <a:t>VIs</a:t>
            </a:r>
            <a:r>
              <a:rPr lang="nl-NL">
                <a:latin typeface="Arial"/>
                <a:ea typeface="ＭＳ Ｐゴシック"/>
                <a:cs typeface="Arial"/>
              </a:rPr>
              <a:t> </a:t>
            </a:r>
            <a:r>
              <a:rPr lang="nl-NL" err="1">
                <a:latin typeface="Arial"/>
                <a:ea typeface="ＭＳ Ｐゴシック"/>
                <a:cs typeface="Arial"/>
              </a:rPr>
              <a:t>and</a:t>
            </a:r>
            <a:r>
              <a:rPr lang="nl-NL">
                <a:latin typeface="Arial"/>
                <a:ea typeface="ＭＳ Ｐゴシック"/>
                <a:cs typeface="Arial"/>
              </a:rPr>
              <a:t> </a:t>
            </a:r>
            <a:r>
              <a:rPr lang="nl-NL" err="1">
                <a:latin typeface="Arial"/>
                <a:ea typeface="ＭＳ Ｐゴシック"/>
                <a:cs typeface="Arial"/>
              </a:rPr>
              <a:t>then</a:t>
            </a:r>
            <a:r>
              <a:rPr lang="nl-NL">
                <a:latin typeface="Arial"/>
                <a:ea typeface="ＭＳ Ｐゴシック"/>
                <a:cs typeface="Arial"/>
              </a:rPr>
              <a:t> combine </a:t>
            </a:r>
            <a:r>
              <a:rPr lang="nl-NL" err="1">
                <a:latin typeface="Arial"/>
                <a:ea typeface="ＭＳ Ｐゴシック"/>
                <a:cs typeface="Arial"/>
              </a:rPr>
              <a:t>them</a:t>
            </a:r>
            <a:r>
              <a:rPr lang="nl-NL">
                <a:latin typeface="Arial"/>
                <a:ea typeface="ＭＳ Ｐゴシック"/>
                <a:cs typeface="Arial"/>
              </a:rPr>
              <a:t> </a:t>
            </a:r>
            <a:r>
              <a:rPr lang="nl-NL" err="1">
                <a:latin typeface="Arial"/>
                <a:ea typeface="ＭＳ Ｐゴシック"/>
                <a:cs typeface="Arial"/>
              </a:rPr>
              <a:t>to</a:t>
            </a:r>
            <a:r>
              <a:rPr lang="nl-NL">
                <a:latin typeface="Arial"/>
                <a:ea typeface="ＭＳ Ｐゴシック"/>
                <a:cs typeface="Arial"/>
              </a:rPr>
              <a:t> </a:t>
            </a:r>
            <a:r>
              <a:rPr lang="nl-NL" err="1">
                <a:latin typeface="Arial"/>
                <a:ea typeface="ＭＳ Ｐゴシック"/>
                <a:cs typeface="Arial"/>
              </a:rPr>
              <a:t>be</a:t>
            </a:r>
            <a:r>
              <a:rPr lang="nl-NL">
                <a:latin typeface="Arial"/>
                <a:ea typeface="ＭＳ Ｐゴシック"/>
                <a:cs typeface="Arial"/>
              </a:rPr>
              <a:t> </a:t>
            </a:r>
            <a:r>
              <a:rPr lang="nl-NL" err="1">
                <a:latin typeface="Arial"/>
                <a:ea typeface="ＭＳ Ｐゴシック"/>
                <a:cs typeface="Arial"/>
              </a:rPr>
              <a:t>applied</a:t>
            </a:r>
            <a:r>
              <a:rPr lang="nl-NL">
                <a:latin typeface="Arial"/>
                <a:ea typeface="ＭＳ Ｐゴシック"/>
                <a:cs typeface="Arial"/>
              </a:rPr>
              <a:t> in a </a:t>
            </a:r>
            <a:r>
              <a:rPr lang="nl-NL" err="1">
                <a:latin typeface="Arial"/>
                <a:ea typeface="ＭＳ Ｐゴシック"/>
                <a:cs typeface="Arial"/>
              </a:rPr>
              <a:t>specific</a:t>
            </a:r>
            <a:r>
              <a:rPr lang="nl-NL">
                <a:latin typeface="Arial"/>
                <a:ea typeface="ＭＳ Ｐゴシック"/>
                <a:cs typeface="Arial"/>
              </a:rPr>
              <a:t> environment. In </a:t>
            </a:r>
            <a:r>
              <a:rPr lang="nl-NL" err="1">
                <a:latin typeface="Arial"/>
                <a:ea typeface="ＭＳ Ｐゴシック"/>
                <a:cs typeface="Arial"/>
              </a:rPr>
              <a:t>this</a:t>
            </a:r>
            <a:r>
              <a:rPr lang="nl-NL">
                <a:latin typeface="Arial"/>
                <a:ea typeface="ＭＳ Ｐゴシック"/>
                <a:cs typeface="Arial"/>
              </a:rPr>
              <a:t> way, </a:t>
            </a:r>
            <a:r>
              <a:rPr lang="nl-NL" err="1">
                <a:latin typeface="Arial"/>
                <a:ea typeface="ＭＳ Ｐゴシック"/>
                <a:cs typeface="Arial"/>
              </a:rPr>
              <a:t>the</a:t>
            </a:r>
            <a:r>
              <a:rPr lang="nl-NL">
                <a:latin typeface="Arial"/>
                <a:ea typeface="ＭＳ Ｐゴシック"/>
                <a:cs typeface="Arial"/>
              </a:rPr>
              <a:t> </a:t>
            </a:r>
            <a:r>
              <a:rPr lang="nl-NL" err="1">
                <a:latin typeface="Arial"/>
                <a:ea typeface="ＭＳ Ｐゴシック"/>
                <a:cs typeface="Arial"/>
              </a:rPr>
              <a:t>usage</a:t>
            </a:r>
            <a:r>
              <a:rPr lang="nl-NL">
                <a:latin typeface="Arial"/>
                <a:ea typeface="ＭＳ Ｐゴシック"/>
                <a:cs typeface="Arial"/>
              </a:rPr>
              <a:t> of </a:t>
            </a:r>
            <a:r>
              <a:rPr lang="nl-NL" err="1">
                <a:latin typeface="Arial"/>
                <a:ea typeface="ＭＳ Ｐゴシック"/>
                <a:cs typeface="Arial"/>
              </a:rPr>
              <a:t>VIs</a:t>
            </a:r>
            <a:r>
              <a:rPr lang="nl-NL">
                <a:latin typeface="Arial"/>
                <a:ea typeface="ＭＳ Ｐゴシック"/>
                <a:cs typeface="Arial"/>
              </a:rPr>
              <a:t> </a:t>
            </a:r>
            <a:r>
              <a:rPr lang="nl-NL" err="1">
                <a:latin typeface="Arial"/>
                <a:ea typeface="ＭＳ Ｐゴシック"/>
                <a:cs typeface="Arial"/>
              </a:rPr>
              <a:t>can</a:t>
            </a:r>
            <a:r>
              <a:rPr lang="nl-NL">
                <a:latin typeface="Arial"/>
                <a:ea typeface="ＭＳ Ｐゴシック"/>
                <a:cs typeface="Arial"/>
              </a:rPr>
              <a:t> </a:t>
            </a:r>
            <a:r>
              <a:rPr lang="nl-NL" err="1">
                <a:latin typeface="Arial"/>
                <a:ea typeface="ＭＳ Ｐゴシック"/>
                <a:cs typeface="Arial"/>
              </a:rPr>
              <a:t>be</a:t>
            </a:r>
            <a:r>
              <a:rPr lang="nl-NL">
                <a:latin typeface="Arial"/>
                <a:ea typeface="ＭＳ Ｐゴシック"/>
                <a:cs typeface="Arial"/>
              </a:rPr>
              <a:t> </a:t>
            </a:r>
            <a:r>
              <a:rPr lang="nl-NL" err="1">
                <a:latin typeface="Arial"/>
                <a:ea typeface="ＭＳ Ｐゴシック"/>
                <a:cs typeface="Arial"/>
              </a:rPr>
              <a:t>tailored</a:t>
            </a:r>
            <a:r>
              <a:rPr lang="nl-NL">
                <a:latin typeface="Arial"/>
                <a:ea typeface="ＭＳ Ｐゴシック"/>
                <a:cs typeface="Arial"/>
              </a:rPr>
              <a:t> </a:t>
            </a:r>
            <a:r>
              <a:rPr lang="nl-NL" err="1">
                <a:latin typeface="Arial"/>
                <a:ea typeface="ＭＳ Ｐゴシック"/>
                <a:cs typeface="Arial"/>
              </a:rPr>
              <a:t>to</a:t>
            </a:r>
            <a:r>
              <a:rPr lang="nl-NL">
                <a:latin typeface="Arial"/>
                <a:ea typeface="ＭＳ Ｐゴシック"/>
                <a:cs typeface="Arial"/>
              </a:rPr>
              <a:t> </a:t>
            </a:r>
            <a:r>
              <a:rPr lang="nl-NL" err="1">
                <a:latin typeface="Arial"/>
                <a:ea typeface="ＭＳ Ｐゴシック"/>
                <a:cs typeface="Arial"/>
              </a:rPr>
              <a:t>specific</a:t>
            </a:r>
            <a:r>
              <a:rPr lang="nl-NL">
                <a:latin typeface="Arial"/>
                <a:ea typeface="ＭＳ Ｐゴシック"/>
                <a:cs typeface="Arial"/>
              </a:rPr>
              <a:t> </a:t>
            </a:r>
            <a:r>
              <a:rPr lang="nl-NL" err="1">
                <a:latin typeface="Arial"/>
                <a:ea typeface="ＭＳ Ｐゴシック"/>
                <a:cs typeface="Arial"/>
              </a:rPr>
              <a:t>applications</a:t>
            </a:r>
            <a:r>
              <a:rPr lang="nl-NL">
                <a:latin typeface="Arial"/>
                <a:ea typeface="ＭＳ Ｐゴシック"/>
                <a:cs typeface="Arial"/>
              </a:rPr>
              <a:t>, </a:t>
            </a:r>
            <a:r>
              <a:rPr lang="nl-NL" err="1">
                <a:latin typeface="Arial"/>
                <a:ea typeface="ＭＳ Ｐゴシック"/>
                <a:cs typeface="Arial"/>
              </a:rPr>
              <a:t>instrumentation</a:t>
            </a:r>
            <a:r>
              <a:rPr lang="nl-NL">
                <a:latin typeface="Arial"/>
                <a:ea typeface="ＭＳ Ｐゴシック"/>
                <a:cs typeface="Arial"/>
              </a:rPr>
              <a:t> </a:t>
            </a:r>
            <a:r>
              <a:rPr lang="nl-NL" err="1">
                <a:latin typeface="Arial"/>
                <a:ea typeface="ＭＳ Ｐゴシック"/>
                <a:cs typeface="Arial"/>
              </a:rPr>
              <a:t>used</a:t>
            </a:r>
            <a:r>
              <a:rPr lang="nl-NL">
                <a:latin typeface="Arial"/>
                <a:ea typeface="ＭＳ Ｐゴシック"/>
                <a:cs typeface="Arial"/>
              </a:rPr>
              <a:t>, </a:t>
            </a:r>
            <a:r>
              <a:rPr lang="nl-NL" err="1">
                <a:latin typeface="Arial"/>
                <a:ea typeface="ＭＳ Ｐゴシック"/>
                <a:cs typeface="Arial"/>
              </a:rPr>
              <a:t>and</a:t>
            </a:r>
            <a:r>
              <a:rPr lang="nl-NL">
                <a:latin typeface="Arial"/>
                <a:ea typeface="ＭＳ Ｐゴシック"/>
                <a:cs typeface="Arial"/>
              </a:rPr>
              <a:t> platforms.</a:t>
            </a:r>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smtClean="0"/>
              <a:pPr/>
              <a:t>11</a:t>
            </a:fld>
            <a:endParaRPr lang="nl-NL" altLang="en-US"/>
          </a:p>
        </p:txBody>
      </p:sp>
    </p:spTree>
    <p:extLst>
      <p:ext uri="{BB962C8B-B14F-4D97-AF65-F5344CB8AC3E}">
        <p14:creationId xmlns:p14="http://schemas.microsoft.com/office/powerpoint/2010/main" val="32611233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a:latin typeface="Calibri"/>
                <a:ea typeface="ＭＳ Ｐゴシック"/>
                <a:cs typeface="Calibri"/>
              </a:rPr>
              <a:t>&gt; 5m</a:t>
            </a:r>
            <a:endParaRPr lang="en-US">
              <a:latin typeface="Calibri"/>
              <a:cs typeface="Calibri"/>
            </a:endParaRPr>
          </a:p>
        </p:txBody>
      </p:sp>
      <p:sp>
        <p:nvSpPr>
          <p:cNvPr id="4" name="Tijdelijke aanduiding voor dianummer 3"/>
          <p:cNvSpPr>
            <a:spLocks noGrp="1"/>
          </p:cNvSpPr>
          <p:nvPr>
            <p:ph type="sldNum" sz="quarter" idx="5"/>
          </p:nvPr>
        </p:nvSpPr>
        <p:spPr/>
        <p:txBody>
          <a:bodyPr/>
          <a:lstStyle/>
          <a:p>
            <a:fld id="{3399720B-A57D-9C40-A75B-79A2C5AF5111}" type="slidenum">
              <a:rPr lang="nl-NL" altLang="en-US"/>
              <a:pPr/>
              <a:t>15</a:t>
            </a:fld>
            <a:endParaRPr lang="nl-NL" altLang="en-US"/>
          </a:p>
        </p:txBody>
      </p:sp>
    </p:spTree>
    <p:extLst>
      <p:ext uri="{BB962C8B-B14F-4D97-AF65-F5344CB8AC3E}">
        <p14:creationId xmlns:p14="http://schemas.microsoft.com/office/powerpoint/2010/main" val="29546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ekstdia: titel met tekst">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solidFill>
                  <a:srgbClr val="00A9F3"/>
                </a:solidFill>
              </a:defRPr>
            </a:lvl1pPr>
          </a:lstStyle>
          <a:p>
            <a:r>
              <a:rPr lang="nl-NL"/>
              <a:t>Klik om stijl te bewerken</a:t>
            </a:r>
          </a:p>
        </p:txBody>
      </p:sp>
      <p:sp>
        <p:nvSpPr>
          <p:cNvPr id="3" name="Tijdelijke aanduiding voor inhoud 2"/>
          <p:cNvSpPr>
            <a:spLocks noGrp="1"/>
          </p:cNvSpPr>
          <p:nvPr>
            <p:ph idx="1"/>
          </p:nvPr>
        </p:nvSpPr>
        <p:spPr/>
        <p:txBody>
          <a:bodyPr>
            <a:noAutofit/>
          </a:bodyPr>
          <a:lstStyle>
            <a:lvl1pPr marL="268288" indent="-268288">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2090354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kstdia: titel met tekst 2k">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lvl1pPr>
          </a:lstStyle>
          <a:p>
            <a:r>
              <a:rPr lang="nl-NL"/>
              <a:t>Klik om stijl te bewerken</a:t>
            </a:r>
          </a:p>
        </p:txBody>
      </p:sp>
      <p:sp>
        <p:nvSpPr>
          <p:cNvPr id="3" name="Tijdelijke aanduiding voor inhoud 2"/>
          <p:cNvSpPr>
            <a:spLocks noGrp="1"/>
          </p:cNvSpPr>
          <p:nvPr>
            <p:ph idx="1"/>
          </p:nvPr>
        </p:nvSpPr>
        <p:spPr>
          <a:xfrm>
            <a:off x="1080000" y="1800000"/>
            <a:ext cx="4860000" cy="450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inhoud 2"/>
          <p:cNvSpPr>
            <a:spLocks noGrp="1"/>
          </p:cNvSpPr>
          <p:nvPr>
            <p:ph idx="10"/>
          </p:nvPr>
        </p:nvSpPr>
        <p:spPr>
          <a:xfrm>
            <a:off x="6252000" y="1800000"/>
            <a:ext cx="4860000" cy="450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905419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kstdia: titel ">
    <p:spTree>
      <p:nvGrpSpPr>
        <p:cNvPr id="1" name=""/>
        <p:cNvGrpSpPr/>
        <p:nvPr/>
      </p:nvGrpSpPr>
      <p:grpSpPr>
        <a:xfrm>
          <a:off x="0" y="0"/>
          <a:ext cx="0" cy="0"/>
          <a:chOff x="0" y="0"/>
          <a:chExt cx="0" cy="0"/>
        </a:xfrm>
      </p:grpSpPr>
      <p:sp>
        <p:nvSpPr>
          <p:cNvPr id="2" name="Titel 1"/>
          <p:cNvSpPr>
            <a:spLocks noGrp="1"/>
          </p:cNvSpPr>
          <p:nvPr>
            <p:ph type="title"/>
          </p:nvPr>
        </p:nvSpPr>
        <p:spPr>
          <a:xfrm>
            <a:off x="1080000" y="1080000"/>
            <a:ext cx="10033200" cy="720000"/>
          </a:xfrm>
        </p:spPr>
        <p:txBody>
          <a:bodyPr>
            <a:noAutofit/>
          </a:bodyPr>
          <a:lstStyle>
            <a:lvl1pPr>
              <a:defRPr sz="3200"/>
            </a:lvl1pPr>
          </a:lstStyle>
          <a:p>
            <a:r>
              <a:rPr lang="nl-NL"/>
              <a:t>Klik om stijl te bewerken</a:t>
            </a:r>
          </a:p>
        </p:txBody>
      </p:sp>
    </p:spTree>
    <p:extLst>
      <p:ext uri="{BB962C8B-B14F-4D97-AF65-F5344CB8AC3E}">
        <p14:creationId xmlns:p14="http://schemas.microsoft.com/office/powerpoint/2010/main" val="1110955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kstdia: teks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1080000" y="1080000"/>
            <a:ext cx="10033200" cy="5220000"/>
          </a:xfrm>
        </p:spPr>
        <p:txBody>
          <a:bodyPr>
            <a:noAutofit/>
          </a:bodyPr>
          <a:lstStyle>
            <a:lvl1pPr>
              <a:buClr>
                <a:srgbClr val="00A9F3"/>
              </a:buClr>
              <a:defRPr/>
            </a:lvl1pPr>
            <a:lvl2pPr>
              <a:buClr>
                <a:srgbClr val="00A9F3"/>
              </a:buClr>
              <a:defRPr/>
            </a:lvl2pPr>
            <a:lvl3pPr>
              <a:buClr>
                <a:srgbClr val="00A9F3"/>
              </a:buClr>
              <a:defRPr/>
            </a:lvl3pPr>
            <a:lvl4pPr>
              <a:buClr>
                <a:srgbClr val="00A9F3"/>
              </a:buClr>
              <a:defRPr/>
            </a:lvl4pPr>
            <a:lvl5pPr>
              <a:buClr>
                <a:srgbClr val="00A9F3"/>
              </a:buClr>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6060429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kstdia: bee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2590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kstdia: aflopend beeld">
    <p:spTree>
      <p:nvGrpSpPr>
        <p:cNvPr id="1" name=""/>
        <p:cNvGrpSpPr/>
        <p:nvPr/>
      </p:nvGrpSpPr>
      <p:grpSpPr>
        <a:xfrm>
          <a:off x="0" y="0"/>
          <a:ext cx="0" cy="0"/>
          <a:chOff x="0" y="0"/>
          <a:chExt cx="0" cy="0"/>
        </a:xfrm>
      </p:grpSpPr>
      <p:sp>
        <p:nvSpPr>
          <p:cNvPr id="8" name="Rechthoek 7"/>
          <p:cNvSpPr/>
          <p:nvPr userDrawn="1"/>
        </p:nvSpPr>
        <p:spPr>
          <a:xfrm>
            <a:off x="1"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9" name="Groep 1"/>
          <p:cNvGrpSpPr/>
          <p:nvPr userDrawn="1"/>
        </p:nvGrpSpPr>
        <p:grpSpPr>
          <a:xfrm>
            <a:off x="-7374" y="6415994"/>
            <a:ext cx="4949825" cy="449261"/>
            <a:chOff x="0" y="6408737"/>
            <a:chExt cx="4949825" cy="449261"/>
          </a:xfrm>
          <a:solidFill>
            <a:schemeClr val="bg2"/>
          </a:solidFill>
        </p:grpSpPr>
        <p:sp>
          <p:nvSpPr>
            <p:cNvPr id="10" name="Freeform 5"/>
            <p:cNvSpPr>
              <a:spLocks noChangeAspect="1"/>
            </p:cNvSpPr>
            <p:nvPr/>
          </p:nvSpPr>
          <p:spPr bwMode="auto">
            <a:xfrm>
              <a:off x="0"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solidFill>
              <a:srgbClr val="F07E23"/>
            </a:solidFill>
            <a:ln>
              <a:noFill/>
            </a:ln>
          </p:spPr>
          <p:txBody>
            <a:bodyPr/>
            <a:lstStyle/>
            <a:p>
              <a:pPr eaLnBrk="0" hangingPunct="0">
                <a:defRPr/>
              </a:pPr>
              <a:endParaRPr lang="en-US" sz="1800">
                <a:latin typeface="Arial" panose="020B0604020202020204" pitchFamily="34" charset="0"/>
                <a:ea typeface="+mn-ea"/>
              </a:endParaRPr>
            </a:p>
          </p:txBody>
        </p:sp>
        <p:sp>
          <p:nvSpPr>
            <p:cNvPr id="11" name="Freeform 5"/>
            <p:cNvSpPr>
              <a:spLocks noChangeAspect="1"/>
            </p:cNvSpPr>
            <p:nvPr/>
          </p:nvSpPr>
          <p:spPr bwMode="auto">
            <a:xfrm>
              <a:off x="2257781"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solidFill>
              <a:srgbClr val="F07E23"/>
            </a:solidFill>
            <a:ln>
              <a:noFill/>
            </a:ln>
          </p:spPr>
          <p:txBody>
            <a:bodyPr/>
            <a:lstStyle/>
            <a:p>
              <a:pPr eaLnBrk="0" hangingPunct="0">
                <a:defRPr/>
              </a:pPr>
              <a:endParaRPr lang="en-US" sz="1800">
                <a:latin typeface="Arial" panose="020B0604020202020204" pitchFamily="34" charset="0"/>
                <a:ea typeface="+mn-ea"/>
              </a:endParaRPr>
            </a:p>
          </p:txBody>
        </p:sp>
      </p:grpSp>
      <p:pic>
        <p:nvPicPr>
          <p:cNvPr id="7" name="Afbeelding 1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85775" y="0"/>
            <a:ext cx="214947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1037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dia: Academie">
    <p:spTree>
      <p:nvGrpSpPr>
        <p:cNvPr id="1" name=""/>
        <p:cNvGrpSpPr/>
        <p:nvPr/>
      </p:nvGrpSpPr>
      <p:grpSpPr>
        <a:xfrm>
          <a:off x="0" y="0"/>
          <a:ext cx="0" cy="0"/>
          <a:chOff x="0" y="0"/>
          <a:chExt cx="0" cy="0"/>
        </a:xfrm>
      </p:grpSpPr>
      <p:grpSp>
        <p:nvGrpSpPr>
          <p:cNvPr id="11" name="Groeperen 3"/>
          <p:cNvGrpSpPr>
            <a:grpSpLocks/>
          </p:cNvGrpSpPr>
          <p:nvPr userDrawn="1"/>
        </p:nvGrpSpPr>
        <p:grpSpPr bwMode="auto">
          <a:xfrm>
            <a:off x="7346964" y="1871663"/>
            <a:ext cx="4845036" cy="4319587"/>
            <a:chOff x="7222241" y="1800000"/>
            <a:chExt cx="4844271" cy="4320000"/>
          </a:xfrm>
          <a:solidFill>
            <a:schemeClr val="tx2"/>
          </a:solidFill>
        </p:grpSpPr>
        <p:sp>
          <p:nvSpPr>
            <p:cNvPr id="12" name="Uitstel 4"/>
            <p:cNvSpPr/>
            <p:nvPr userDrawn="1"/>
          </p:nvSpPr>
          <p:spPr>
            <a:xfrm rot="10800000">
              <a:off x="7222241" y="1800000"/>
              <a:ext cx="4320490" cy="4320000"/>
            </a:xfrm>
            <a:prstGeom prst="flowChartDelay">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a:defRPr/>
              </a:pPr>
              <a:endParaRPr lang="en-US" altLang="en-US" sz="1800">
                <a:solidFill>
                  <a:srgbClr val="FFFFFF"/>
                </a:solidFill>
                <a:latin typeface="Arial" panose="020B0604020202020204" pitchFamily="34" charset="0"/>
              </a:endParaRPr>
            </a:p>
          </p:txBody>
        </p:sp>
        <p:sp>
          <p:nvSpPr>
            <p:cNvPr id="14" name="Rechthoek 13"/>
            <p:cNvSpPr/>
            <p:nvPr/>
          </p:nvSpPr>
          <p:spPr>
            <a:xfrm>
              <a:off x="11490341" y="1800000"/>
              <a:ext cx="576171" cy="432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912813" fontAlgn="base">
                <a:spcBef>
                  <a:spcPct val="0"/>
                </a:spcBef>
                <a:spcAft>
                  <a:spcPct val="0"/>
                </a:spcAft>
                <a:defRPr>
                  <a:solidFill>
                    <a:schemeClr val="tx1"/>
                  </a:solidFill>
                  <a:latin typeface="Calibri" pitchFamily="34" charset="0"/>
                </a:defRPr>
              </a:lvl6pPr>
              <a:lvl7pPr marL="2971800" indent="-228600" defTabSz="912813" fontAlgn="base">
                <a:spcBef>
                  <a:spcPct val="0"/>
                </a:spcBef>
                <a:spcAft>
                  <a:spcPct val="0"/>
                </a:spcAft>
                <a:defRPr>
                  <a:solidFill>
                    <a:schemeClr val="tx1"/>
                  </a:solidFill>
                  <a:latin typeface="Calibri" pitchFamily="34" charset="0"/>
                </a:defRPr>
              </a:lvl7pPr>
              <a:lvl8pPr marL="3429000" indent="-228600" defTabSz="912813" fontAlgn="base">
                <a:spcBef>
                  <a:spcPct val="0"/>
                </a:spcBef>
                <a:spcAft>
                  <a:spcPct val="0"/>
                </a:spcAft>
                <a:defRPr>
                  <a:solidFill>
                    <a:schemeClr val="tx1"/>
                  </a:solidFill>
                  <a:latin typeface="Calibri" pitchFamily="34" charset="0"/>
                </a:defRPr>
              </a:lvl8pPr>
              <a:lvl9pPr marL="3886200" indent="-228600" defTabSz="912813" fontAlgn="base">
                <a:spcBef>
                  <a:spcPct val="0"/>
                </a:spcBef>
                <a:spcAft>
                  <a:spcPct val="0"/>
                </a:spcAft>
                <a:defRPr>
                  <a:solidFill>
                    <a:schemeClr val="tx1"/>
                  </a:solidFill>
                  <a:latin typeface="Calibri" pitchFamily="34" charset="0"/>
                </a:defRPr>
              </a:lvl9pPr>
            </a:lstStyle>
            <a:p>
              <a:pPr algn="ctr">
                <a:defRPr/>
              </a:pPr>
              <a:endParaRPr lang="en-US" altLang="en-US" sz="1800">
                <a:solidFill>
                  <a:srgbClr val="FFFFFF"/>
                </a:solidFill>
                <a:latin typeface="Arial" panose="020B0604020202020204" pitchFamily="34" charset="0"/>
              </a:endParaRPr>
            </a:p>
          </p:txBody>
        </p:sp>
      </p:grpSp>
      <p:sp>
        <p:nvSpPr>
          <p:cNvPr id="3" name="Ondertitel 2"/>
          <p:cNvSpPr>
            <a:spLocks noGrp="1"/>
          </p:cNvSpPr>
          <p:nvPr>
            <p:ph type="subTitle" idx="1"/>
          </p:nvPr>
        </p:nvSpPr>
        <p:spPr>
          <a:xfrm>
            <a:off x="1080000" y="3959940"/>
            <a:ext cx="4320000" cy="1440000"/>
          </a:xfrm>
          <a:prstGeom prst="rect">
            <a:avLst/>
          </a:prstGeom>
        </p:spPr>
        <p:txBody>
          <a:bodyPr lIns="0" tIns="0" rIns="0" bIns="0">
            <a:noAutofit/>
          </a:bodyPr>
          <a:lstStyle>
            <a:lvl1pPr marL="0" indent="0" algn="l">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endParaRPr lang="en-US"/>
          </a:p>
        </p:txBody>
      </p:sp>
      <p:sp>
        <p:nvSpPr>
          <p:cNvPr id="9" name="Tijdelijke aanduiding voor datum 3"/>
          <p:cNvSpPr>
            <a:spLocks noGrp="1" noChangeAspect="1"/>
          </p:cNvSpPr>
          <p:nvPr>
            <p:ph type="dt" sz="half" idx="10"/>
          </p:nvPr>
        </p:nvSpPr>
        <p:spPr>
          <a:xfrm>
            <a:off x="1080000" y="6480000"/>
            <a:ext cx="4070350" cy="365125"/>
          </a:xfrm>
          <a:prstGeom prst="rect">
            <a:avLst/>
          </a:prstGeom>
        </p:spPr>
        <p:txBody>
          <a:bodyPr lIns="0" tIns="0" rIns="0" bIns="0" anchor="ctr" anchorCtr="0"/>
          <a:lstStyle>
            <a:lvl1pPr eaLnBrk="0" hangingPunct="0">
              <a:defRPr sz="1000" dirty="0">
                <a:solidFill>
                  <a:schemeClr val="tx2"/>
                </a:solidFill>
                <a:latin typeface="Arial" panose="020B0604020202020204" pitchFamily="34" charset="0"/>
                <a:ea typeface="+mn-ea"/>
              </a:defRPr>
            </a:lvl1pPr>
          </a:lstStyle>
          <a:p>
            <a:pPr>
              <a:defRPr/>
            </a:pPr>
            <a:endParaRPr lang="nl-NL"/>
          </a:p>
        </p:txBody>
      </p:sp>
      <p:pic>
        <p:nvPicPr>
          <p:cNvPr id="10" name="Afbeelding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72201" y="4323167"/>
            <a:ext cx="2634916" cy="2527974"/>
          </a:xfrm>
          <a:prstGeom prst="rect">
            <a:avLst/>
          </a:prstGeom>
        </p:spPr>
      </p:pic>
      <p:pic>
        <p:nvPicPr>
          <p:cNvPr id="13" name="Afbeelding 12"/>
          <p:cNvPicPr>
            <a:picLocks noChangeAspect="1"/>
          </p:cNvPicPr>
          <p:nvPr userDrawn="1"/>
        </p:nvPicPr>
        <p:blipFill rotWithShape="1">
          <a:blip r:embed="rId3">
            <a:extLst>
              <a:ext uri="{28A0092B-C50C-407E-A947-70E740481C1C}">
                <a14:useLocalDpi xmlns:a14="http://schemas.microsoft.com/office/drawing/2010/main" val="0"/>
              </a:ext>
            </a:extLst>
          </a:blip>
          <a:srcRect l="12048" t="21635" r="45369" b="22009"/>
          <a:stretch/>
        </p:blipFill>
        <p:spPr>
          <a:xfrm>
            <a:off x="516963" y="378862"/>
            <a:ext cx="1486713" cy="1125086"/>
          </a:xfrm>
          <a:prstGeom prst="rect">
            <a:avLst/>
          </a:prstGeom>
        </p:spPr>
      </p:pic>
    </p:spTree>
    <p:extLst>
      <p:ext uri="{BB962C8B-B14F-4D97-AF65-F5344CB8AC3E}">
        <p14:creationId xmlns:p14="http://schemas.microsoft.com/office/powerpoint/2010/main" val="780745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ep 1"/>
          <p:cNvGrpSpPr/>
          <p:nvPr/>
        </p:nvGrpSpPr>
        <p:grpSpPr>
          <a:xfrm>
            <a:off x="-7374" y="6415994"/>
            <a:ext cx="4949825" cy="449261"/>
            <a:chOff x="0" y="6408737"/>
            <a:chExt cx="4949825" cy="449261"/>
          </a:xfrm>
          <a:solidFill>
            <a:schemeClr val="bg2"/>
          </a:solidFill>
        </p:grpSpPr>
        <p:sp>
          <p:nvSpPr>
            <p:cNvPr id="13" name="Freeform 5"/>
            <p:cNvSpPr>
              <a:spLocks noChangeAspect="1"/>
            </p:cNvSpPr>
            <p:nvPr/>
          </p:nvSpPr>
          <p:spPr bwMode="auto">
            <a:xfrm>
              <a:off x="0"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solidFill>
              <a:srgbClr val="F07E23"/>
            </a:solidFill>
            <a:ln>
              <a:noFill/>
            </a:ln>
          </p:spPr>
          <p:txBody>
            <a:bodyPr/>
            <a:lstStyle/>
            <a:p>
              <a:pPr eaLnBrk="0" hangingPunct="0">
                <a:defRPr/>
              </a:pPr>
              <a:endParaRPr lang="en-US" sz="1800">
                <a:latin typeface="Arial" panose="020B0604020202020204" pitchFamily="34" charset="0"/>
                <a:ea typeface="+mn-ea"/>
              </a:endParaRPr>
            </a:p>
          </p:txBody>
        </p:sp>
        <p:sp>
          <p:nvSpPr>
            <p:cNvPr id="12" name="Freeform 5"/>
            <p:cNvSpPr>
              <a:spLocks noChangeAspect="1"/>
            </p:cNvSpPr>
            <p:nvPr/>
          </p:nvSpPr>
          <p:spPr bwMode="auto">
            <a:xfrm>
              <a:off x="2257781" y="6408737"/>
              <a:ext cx="2692044" cy="449261"/>
            </a:xfrm>
            <a:custGeom>
              <a:avLst/>
              <a:gdLst>
                <a:gd name="T0" fmla="*/ 9702800 w 12672"/>
                <a:gd name="T1" fmla="*/ 1619250 h 2116"/>
                <a:gd name="T2" fmla="*/ 0 w 12672"/>
                <a:gd name="T3" fmla="*/ 1619250 h 2116"/>
                <a:gd name="T4" fmla="*/ 0 w 12672"/>
                <a:gd name="T5" fmla="*/ 0 h 2116"/>
                <a:gd name="T6" fmla="*/ 8082604 w 12672"/>
                <a:gd name="T7" fmla="*/ 0 h 2116"/>
                <a:gd name="T8" fmla="*/ 8166064 w 12672"/>
                <a:gd name="T9" fmla="*/ 2296 h 2116"/>
                <a:gd name="T10" fmla="*/ 8248758 w 12672"/>
                <a:gd name="T11" fmla="*/ 8418 h 2116"/>
                <a:gd name="T12" fmla="*/ 8329155 w 12672"/>
                <a:gd name="T13" fmla="*/ 19131 h 2116"/>
                <a:gd name="T14" fmla="*/ 8409553 w 12672"/>
                <a:gd name="T15" fmla="*/ 33671 h 2116"/>
                <a:gd name="T16" fmla="*/ 8487653 w 12672"/>
                <a:gd name="T17" fmla="*/ 51271 h 2116"/>
                <a:gd name="T18" fmla="*/ 8564222 w 12672"/>
                <a:gd name="T19" fmla="*/ 72698 h 2116"/>
                <a:gd name="T20" fmla="*/ 8640025 w 12672"/>
                <a:gd name="T21" fmla="*/ 98716 h 2116"/>
                <a:gd name="T22" fmla="*/ 8712765 w 12672"/>
                <a:gd name="T23" fmla="*/ 127030 h 2116"/>
                <a:gd name="T24" fmla="*/ 8785506 w 12672"/>
                <a:gd name="T25" fmla="*/ 159170 h 2116"/>
                <a:gd name="T26" fmla="*/ 8854418 w 12672"/>
                <a:gd name="T27" fmla="*/ 195136 h 2116"/>
                <a:gd name="T28" fmla="*/ 8922564 w 12672"/>
                <a:gd name="T29" fmla="*/ 234929 h 2116"/>
                <a:gd name="T30" fmla="*/ 8988413 w 12672"/>
                <a:gd name="T31" fmla="*/ 276252 h 2116"/>
                <a:gd name="T32" fmla="*/ 9052731 w 12672"/>
                <a:gd name="T33" fmla="*/ 321401 h 2116"/>
                <a:gd name="T34" fmla="*/ 9113220 w 12672"/>
                <a:gd name="T35" fmla="*/ 370377 h 2116"/>
                <a:gd name="T36" fmla="*/ 9172944 w 12672"/>
                <a:gd name="T37" fmla="*/ 420117 h 2116"/>
                <a:gd name="T38" fmla="*/ 9228839 w 12672"/>
                <a:gd name="T39" fmla="*/ 473684 h 2116"/>
                <a:gd name="T40" fmla="*/ 9282437 w 12672"/>
                <a:gd name="T41" fmla="*/ 531077 h 2116"/>
                <a:gd name="T42" fmla="*/ 9333738 w 12672"/>
                <a:gd name="T43" fmla="*/ 589236 h 2116"/>
                <a:gd name="T44" fmla="*/ 9381211 w 12672"/>
                <a:gd name="T45" fmla="*/ 650455 h 2116"/>
                <a:gd name="T46" fmla="*/ 9426387 w 12672"/>
                <a:gd name="T47" fmla="*/ 714735 h 2116"/>
                <a:gd name="T48" fmla="*/ 9468499 w 12672"/>
                <a:gd name="T49" fmla="*/ 779781 h 2116"/>
                <a:gd name="T50" fmla="*/ 9507550 w 12672"/>
                <a:gd name="T51" fmla="*/ 847887 h 2116"/>
                <a:gd name="T52" fmla="*/ 9543537 w 12672"/>
                <a:gd name="T53" fmla="*/ 918289 h 2116"/>
                <a:gd name="T54" fmla="*/ 9575696 w 12672"/>
                <a:gd name="T55" fmla="*/ 989457 h 2116"/>
                <a:gd name="T56" fmla="*/ 9604792 w 12672"/>
                <a:gd name="T57" fmla="*/ 1062920 h 2116"/>
                <a:gd name="T58" fmla="*/ 9630060 w 12672"/>
                <a:gd name="T59" fmla="*/ 1137913 h 2116"/>
                <a:gd name="T60" fmla="*/ 9651499 w 12672"/>
                <a:gd name="T61" fmla="*/ 1214438 h 2116"/>
                <a:gd name="T62" fmla="*/ 9670641 w 12672"/>
                <a:gd name="T63" fmla="*/ 1293257 h 2116"/>
                <a:gd name="T64" fmla="*/ 9685189 w 12672"/>
                <a:gd name="T65" fmla="*/ 1372842 h 2116"/>
                <a:gd name="T66" fmla="*/ 9694377 w 12672"/>
                <a:gd name="T67" fmla="*/ 1453958 h 2116"/>
                <a:gd name="T68" fmla="*/ 9700503 w 12672"/>
                <a:gd name="T69" fmla="*/ 1535839 h 2116"/>
                <a:gd name="T70" fmla="*/ 9702800 w 12672"/>
                <a:gd name="T71" fmla="*/ 1619250 h 211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2672" h="2116">
                  <a:moveTo>
                    <a:pt x="12672" y="2116"/>
                  </a:moveTo>
                  <a:lnTo>
                    <a:pt x="12672" y="2116"/>
                  </a:lnTo>
                  <a:lnTo>
                    <a:pt x="0" y="2116"/>
                  </a:lnTo>
                  <a:lnTo>
                    <a:pt x="0" y="0"/>
                  </a:lnTo>
                  <a:lnTo>
                    <a:pt x="10556" y="0"/>
                  </a:lnTo>
                  <a:lnTo>
                    <a:pt x="10611" y="0"/>
                  </a:lnTo>
                  <a:lnTo>
                    <a:pt x="10665" y="3"/>
                  </a:lnTo>
                  <a:lnTo>
                    <a:pt x="10720" y="6"/>
                  </a:lnTo>
                  <a:lnTo>
                    <a:pt x="10773" y="11"/>
                  </a:lnTo>
                  <a:lnTo>
                    <a:pt x="10825" y="17"/>
                  </a:lnTo>
                  <a:lnTo>
                    <a:pt x="10878" y="25"/>
                  </a:lnTo>
                  <a:lnTo>
                    <a:pt x="10931" y="33"/>
                  </a:lnTo>
                  <a:lnTo>
                    <a:pt x="10983" y="44"/>
                  </a:lnTo>
                  <a:lnTo>
                    <a:pt x="11034" y="54"/>
                  </a:lnTo>
                  <a:lnTo>
                    <a:pt x="11085" y="67"/>
                  </a:lnTo>
                  <a:lnTo>
                    <a:pt x="11135" y="81"/>
                  </a:lnTo>
                  <a:lnTo>
                    <a:pt x="11185" y="95"/>
                  </a:lnTo>
                  <a:lnTo>
                    <a:pt x="11235" y="110"/>
                  </a:lnTo>
                  <a:lnTo>
                    <a:pt x="11284" y="129"/>
                  </a:lnTo>
                  <a:lnTo>
                    <a:pt x="11333" y="146"/>
                  </a:lnTo>
                  <a:lnTo>
                    <a:pt x="11379" y="166"/>
                  </a:lnTo>
                  <a:lnTo>
                    <a:pt x="11428" y="187"/>
                  </a:lnTo>
                  <a:lnTo>
                    <a:pt x="11474" y="208"/>
                  </a:lnTo>
                  <a:lnTo>
                    <a:pt x="11519" y="232"/>
                  </a:lnTo>
                  <a:lnTo>
                    <a:pt x="11564" y="255"/>
                  </a:lnTo>
                  <a:lnTo>
                    <a:pt x="11610" y="280"/>
                  </a:lnTo>
                  <a:lnTo>
                    <a:pt x="11653" y="307"/>
                  </a:lnTo>
                  <a:lnTo>
                    <a:pt x="11697" y="333"/>
                  </a:lnTo>
                  <a:lnTo>
                    <a:pt x="11739" y="361"/>
                  </a:lnTo>
                  <a:lnTo>
                    <a:pt x="11781" y="391"/>
                  </a:lnTo>
                  <a:lnTo>
                    <a:pt x="11823" y="420"/>
                  </a:lnTo>
                  <a:lnTo>
                    <a:pt x="11863" y="451"/>
                  </a:lnTo>
                  <a:lnTo>
                    <a:pt x="11902" y="484"/>
                  </a:lnTo>
                  <a:lnTo>
                    <a:pt x="11941" y="517"/>
                  </a:lnTo>
                  <a:lnTo>
                    <a:pt x="11980" y="549"/>
                  </a:lnTo>
                  <a:lnTo>
                    <a:pt x="12016" y="585"/>
                  </a:lnTo>
                  <a:lnTo>
                    <a:pt x="12053" y="619"/>
                  </a:lnTo>
                  <a:lnTo>
                    <a:pt x="12089" y="657"/>
                  </a:lnTo>
                  <a:lnTo>
                    <a:pt x="12123" y="694"/>
                  </a:lnTo>
                  <a:lnTo>
                    <a:pt x="12157" y="731"/>
                  </a:lnTo>
                  <a:lnTo>
                    <a:pt x="12190" y="770"/>
                  </a:lnTo>
                  <a:lnTo>
                    <a:pt x="12221" y="809"/>
                  </a:lnTo>
                  <a:lnTo>
                    <a:pt x="12252" y="850"/>
                  </a:lnTo>
                  <a:lnTo>
                    <a:pt x="12282" y="892"/>
                  </a:lnTo>
                  <a:lnTo>
                    <a:pt x="12311" y="934"/>
                  </a:lnTo>
                  <a:lnTo>
                    <a:pt x="12339" y="976"/>
                  </a:lnTo>
                  <a:lnTo>
                    <a:pt x="12366" y="1019"/>
                  </a:lnTo>
                  <a:lnTo>
                    <a:pt x="12392" y="1063"/>
                  </a:lnTo>
                  <a:lnTo>
                    <a:pt x="12417" y="1108"/>
                  </a:lnTo>
                  <a:lnTo>
                    <a:pt x="12440" y="1153"/>
                  </a:lnTo>
                  <a:lnTo>
                    <a:pt x="12464" y="1200"/>
                  </a:lnTo>
                  <a:lnTo>
                    <a:pt x="12485" y="1245"/>
                  </a:lnTo>
                  <a:lnTo>
                    <a:pt x="12506" y="1293"/>
                  </a:lnTo>
                  <a:lnTo>
                    <a:pt x="12526" y="1341"/>
                  </a:lnTo>
                  <a:lnTo>
                    <a:pt x="12544" y="1389"/>
                  </a:lnTo>
                  <a:lnTo>
                    <a:pt x="12562" y="1438"/>
                  </a:lnTo>
                  <a:lnTo>
                    <a:pt x="12577" y="1487"/>
                  </a:lnTo>
                  <a:lnTo>
                    <a:pt x="12593" y="1537"/>
                  </a:lnTo>
                  <a:lnTo>
                    <a:pt x="12605" y="1587"/>
                  </a:lnTo>
                  <a:lnTo>
                    <a:pt x="12618" y="1638"/>
                  </a:lnTo>
                  <a:lnTo>
                    <a:pt x="12630" y="1690"/>
                  </a:lnTo>
                  <a:lnTo>
                    <a:pt x="12639" y="1741"/>
                  </a:lnTo>
                  <a:lnTo>
                    <a:pt x="12649" y="1794"/>
                  </a:lnTo>
                  <a:lnTo>
                    <a:pt x="12655" y="1847"/>
                  </a:lnTo>
                  <a:lnTo>
                    <a:pt x="12661" y="1900"/>
                  </a:lnTo>
                  <a:lnTo>
                    <a:pt x="12666" y="1954"/>
                  </a:lnTo>
                  <a:lnTo>
                    <a:pt x="12669" y="2007"/>
                  </a:lnTo>
                  <a:lnTo>
                    <a:pt x="12672" y="2062"/>
                  </a:lnTo>
                  <a:lnTo>
                    <a:pt x="12672" y="2116"/>
                  </a:lnTo>
                  <a:close/>
                </a:path>
              </a:pathLst>
            </a:custGeom>
            <a:solidFill>
              <a:srgbClr val="F07E23"/>
            </a:solidFill>
            <a:ln>
              <a:noFill/>
            </a:ln>
          </p:spPr>
          <p:txBody>
            <a:bodyPr/>
            <a:lstStyle/>
            <a:p>
              <a:pPr eaLnBrk="0" hangingPunct="0">
                <a:defRPr/>
              </a:pPr>
              <a:endParaRPr lang="en-US" sz="1800">
                <a:latin typeface="Arial" panose="020B0604020202020204" pitchFamily="34" charset="0"/>
                <a:ea typeface="+mn-ea"/>
              </a:endParaRPr>
            </a:p>
          </p:txBody>
        </p:sp>
      </p:grpSp>
      <p:sp>
        <p:nvSpPr>
          <p:cNvPr id="1027" name="Tijdelijke aanduiding voor titel 1"/>
          <p:cNvSpPr>
            <a:spLocks noGrp="1"/>
          </p:cNvSpPr>
          <p:nvPr>
            <p:ph type="title"/>
          </p:nvPr>
        </p:nvSpPr>
        <p:spPr bwMode="auto">
          <a:xfrm>
            <a:off x="1079500" y="1079500"/>
            <a:ext cx="100330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nl-NL" altLang="en-US"/>
              <a:t>Titelstijl van model bewerken</a:t>
            </a:r>
          </a:p>
        </p:txBody>
      </p:sp>
      <p:sp>
        <p:nvSpPr>
          <p:cNvPr id="1028" name="Tijdelijke aanduiding voor tekst 2"/>
          <p:cNvSpPr>
            <a:spLocks noGrp="1"/>
          </p:cNvSpPr>
          <p:nvPr>
            <p:ph type="body" idx="1"/>
          </p:nvPr>
        </p:nvSpPr>
        <p:spPr bwMode="auto">
          <a:xfrm>
            <a:off x="1079500" y="1800225"/>
            <a:ext cx="10033000" cy="4500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nl-NL" altLang="en-US"/>
              <a:t>Klik om de tekststijl van het model te bewerken</a:t>
            </a:r>
          </a:p>
          <a:p>
            <a:pPr lvl="1"/>
            <a:r>
              <a:rPr lang="nl-NL" altLang="en-US"/>
              <a:t>Tweede niveau</a:t>
            </a:r>
          </a:p>
          <a:p>
            <a:pPr lvl="2"/>
            <a:r>
              <a:rPr lang="nl-NL" altLang="en-US"/>
              <a:t>Derde niveau</a:t>
            </a:r>
          </a:p>
          <a:p>
            <a:pPr lvl="3"/>
            <a:r>
              <a:rPr lang="nl-NL" altLang="en-US"/>
              <a:t>Vierde niveau</a:t>
            </a:r>
          </a:p>
          <a:p>
            <a:pPr lvl="4"/>
            <a:r>
              <a:rPr lang="nl-NL" altLang="en-US"/>
              <a:t>Vijfde niveau</a:t>
            </a:r>
          </a:p>
        </p:txBody>
      </p:sp>
      <p:pic>
        <p:nvPicPr>
          <p:cNvPr id="3" name="Afbeelding 2"/>
          <p:cNvPicPr>
            <a:picLocks noChangeAspect="1"/>
          </p:cNvPicPr>
          <p:nvPr userDrawn="1"/>
        </p:nvPicPr>
        <p:blipFill rotWithShape="1">
          <a:blip r:embed="rId8">
            <a:extLst>
              <a:ext uri="{28A0092B-C50C-407E-A947-70E740481C1C}">
                <a14:useLocalDpi xmlns:a14="http://schemas.microsoft.com/office/drawing/2010/main" val="0"/>
              </a:ext>
            </a:extLst>
          </a:blip>
          <a:srcRect l="12815" t="21635" r="45369" b="22009"/>
          <a:stretch/>
        </p:blipFill>
        <p:spPr>
          <a:xfrm>
            <a:off x="756746" y="246515"/>
            <a:ext cx="937329" cy="722350"/>
          </a:xfrm>
          <a:prstGeom prst="rect">
            <a:avLst/>
          </a:prstGeom>
        </p:spPr>
      </p:pic>
    </p:spTree>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Lst>
  <p:hf hdr="0"/>
  <p:txStyles>
    <p:titleStyle>
      <a:lvl1pPr algn="l" defTabSz="912813" rtl="0" eaLnBrk="1" fontAlgn="base" hangingPunct="1">
        <a:lnSpc>
          <a:spcPct val="90000"/>
        </a:lnSpc>
        <a:spcBef>
          <a:spcPct val="0"/>
        </a:spcBef>
        <a:spcAft>
          <a:spcPct val="0"/>
        </a:spcAft>
        <a:defRPr lang="de-DE" sz="3200" b="1" kern="1200">
          <a:solidFill>
            <a:srgbClr val="00A9F3"/>
          </a:solidFill>
          <a:latin typeface="Arial" charset="0"/>
          <a:ea typeface="Arial" charset="0"/>
          <a:cs typeface="Arial" charset="0"/>
        </a:defRPr>
      </a:lvl1pPr>
      <a:lvl2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2pPr>
      <a:lvl3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3pPr>
      <a:lvl4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4pPr>
      <a:lvl5pPr algn="l" defTabSz="912813" rtl="0" eaLnBrk="1" fontAlgn="base" hangingPunct="1">
        <a:lnSpc>
          <a:spcPct val="90000"/>
        </a:lnSpc>
        <a:spcBef>
          <a:spcPct val="0"/>
        </a:spcBef>
        <a:spcAft>
          <a:spcPct val="0"/>
        </a:spcAft>
        <a:defRPr sz="3200" b="1">
          <a:solidFill>
            <a:srgbClr val="00A9F3"/>
          </a:solidFill>
          <a:latin typeface="Arial" pitchFamily="34" charset="0"/>
          <a:ea typeface="Arial" charset="0"/>
          <a:cs typeface="Arial" pitchFamily="34" charset="0"/>
        </a:defRPr>
      </a:lvl5pPr>
      <a:lvl6pPr marL="4572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6pPr>
      <a:lvl7pPr marL="9144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7pPr>
      <a:lvl8pPr marL="13716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8pPr>
      <a:lvl9pPr marL="1828800" algn="l" defTabSz="912813" rtl="0" eaLnBrk="1" fontAlgn="base" hangingPunct="1">
        <a:lnSpc>
          <a:spcPct val="90000"/>
        </a:lnSpc>
        <a:spcBef>
          <a:spcPct val="0"/>
        </a:spcBef>
        <a:spcAft>
          <a:spcPct val="0"/>
        </a:spcAft>
        <a:defRPr sz="3200" b="1">
          <a:solidFill>
            <a:srgbClr val="00A9F3"/>
          </a:solidFill>
          <a:latin typeface="Arial" pitchFamily="34" charset="0"/>
          <a:cs typeface="Arial" pitchFamily="34" charset="0"/>
        </a:defRPr>
      </a:lvl9pPr>
    </p:titleStyle>
    <p:bodyStyle>
      <a:lvl1pPr marL="268288" indent="-268288" algn="l" defTabSz="912813" rtl="0" eaLnBrk="1" fontAlgn="base" hangingPunct="1">
        <a:lnSpc>
          <a:spcPct val="90000"/>
        </a:lnSpc>
        <a:spcBef>
          <a:spcPts val="475"/>
        </a:spcBef>
        <a:spcAft>
          <a:spcPct val="0"/>
        </a:spcAft>
        <a:buClr>
          <a:srgbClr val="00A9F3"/>
        </a:buClr>
        <a:buSzPct val="80000"/>
        <a:buFont typeface="Arial" charset="0"/>
        <a:buChar char="•"/>
        <a:defRPr sz="2400" kern="1200">
          <a:solidFill>
            <a:schemeClr val="tx1"/>
          </a:solidFill>
          <a:latin typeface="Arial" charset="0"/>
          <a:ea typeface="Arial" charset="0"/>
          <a:cs typeface="Arial" charset="0"/>
        </a:defRPr>
      </a:lvl1pPr>
      <a:lvl2pPr marL="539750" indent="-269875" algn="l" defTabSz="912813" rtl="0" eaLnBrk="1" fontAlgn="base" hangingPunct="1">
        <a:lnSpc>
          <a:spcPct val="90000"/>
        </a:lnSpc>
        <a:spcBef>
          <a:spcPts val="438"/>
        </a:spcBef>
        <a:spcAft>
          <a:spcPct val="0"/>
        </a:spcAft>
        <a:buClr>
          <a:srgbClr val="00A9F3"/>
        </a:buClr>
        <a:buSzPct val="80000"/>
        <a:buFont typeface="Arial" charset="0"/>
        <a:buChar char="•"/>
        <a:defRPr sz="2200" kern="1200">
          <a:solidFill>
            <a:schemeClr val="tx1"/>
          </a:solidFill>
          <a:latin typeface="Arial" charset="0"/>
          <a:ea typeface="Arial" charset="0"/>
          <a:cs typeface="Arial" charset="0"/>
        </a:defRPr>
      </a:lvl2pPr>
      <a:lvl3pPr marL="809625" indent="-269875" algn="l" defTabSz="912813" rtl="0" eaLnBrk="1" fontAlgn="base" hangingPunct="1">
        <a:lnSpc>
          <a:spcPct val="90000"/>
        </a:lnSpc>
        <a:spcBef>
          <a:spcPts val="400"/>
        </a:spcBef>
        <a:spcAft>
          <a:spcPct val="0"/>
        </a:spcAft>
        <a:buClr>
          <a:srgbClr val="00A9F3"/>
        </a:buClr>
        <a:buSzPct val="80000"/>
        <a:buFont typeface="Arial" charset="0"/>
        <a:buChar char="•"/>
        <a:defRPr sz="2000" kern="1200">
          <a:solidFill>
            <a:schemeClr val="tx1"/>
          </a:solidFill>
          <a:latin typeface="Arial" charset="0"/>
          <a:ea typeface="Arial" charset="0"/>
          <a:cs typeface="Arial" charset="0"/>
        </a:defRPr>
      </a:lvl3pPr>
      <a:lvl4pPr marL="1079500" indent="-269875" algn="l" defTabSz="912813" rtl="0" eaLnBrk="1" fontAlgn="base" hangingPunct="1">
        <a:lnSpc>
          <a:spcPct val="90000"/>
        </a:lnSpc>
        <a:spcBef>
          <a:spcPts val="363"/>
        </a:spcBef>
        <a:spcAft>
          <a:spcPct val="0"/>
        </a:spcAft>
        <a:buClr>
          <a:srgbClr val="00A9F3"/>
        </a:buClr>
        <a:buSzPct val="80000"/>
        <a:buFont typeface="Arial" charset="0"/>
        <a:buChar char="•"/>
        <a:defRPr kern="1200">
          <a:solidFill>
            <a:schemeClr val="tx1"/>
          </a:solidFill>
          <a:latin typeface="Arial" charset="0"/>
          <a:ea typeface="Arial" charset="0"/>
          <a:cs typeface="Arial" charset="0"/>
        </a:defRPr>
      </a:lvl4pPr>
      <a:lvl5pPr marL="1349375" indent="-268288" algn="l" defTabSz="912813" rtl="0" eaLnBrk="1" fontAlgn="base" hangingPunct="1">
        <a:lnSpc>
          <a:spcPct val="90000"/>
        </a:lnSpc>
        <a:spcBef>
          <a:spcPts val="325"/>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7" r:id="rId1"/>
  </p:sldLayoutIdLst>
  <p:hf hdr="0"/>
  <p:txStyles>
    <p:titleStyle>
      <a:lvl1pPr algn="l" rtl="0" fontAlgn="base">
        <a:spcBef>
          <a:spcPct val="0"/>
        </a:spcBef>
        <a:spcAft>
          <a:spcPct val="0"/>
        </a:spcAft>
        <a:defRPr sz="3200" b="1" kern="1200">
          <a:solidFill>
            <a:schemeClr val="bg2"/>
          </a:solidFill>
          <a:latin typeface="+mj-lt"/>
          <a:ea typeface="ＭＳ Ｐゴシック" charset="-128"/>
          <a:cs typeface="+mj-cs"/>
        </a:defRPr>
      </a:lvl1pPr>
      <a:lvl2pPr algn="l" rtl="0" fontAlgn="base">
        <a:spcBef>
          <a:spcPct val="0"/>
        </a:spcBef>
        <a:spcAft>
          <a:spcPct val="0"/>
        </a:spcAft>
        <a:defRPr sz="3200" b="1">
          <a:solidFill>
            <a:schemeClr val="bg2"/>
          </a:solidFill>
          <a:latin typeface="Arial" charset="0"/>
          <a:ea typeface="ＭＳ Ｐゴシック" charset="-128"/>
        </a:defRPr>
      </a:lvl2pPr>
      <a:lvl3pPr algn="l" rtl="0" fontAlgn="base">
        <a:spcBef>
          <a:spcPct val="0"/>
        </a:spcBef>
        <a:spcAft>
          <a:spcPct val="0"/>
        </a:spcAft>
        <a:defRPr sz="3200" b="1">
          <a:solidFill>
            <a:schemeClr val="bg2"/>
          </a:solidFill>
          <a:latin typeface="Arial" charset="0"/>
          <a:ea typeface="ＭＳ Ｐゴシック" charset="-128"/>
        </a:defRPr>
      </a:lvl3pPr>
      <a:lvl4pPr algn="l" rtl="0" fontAlgn="base">
        <a:spcBef>
          <a:spcPct val="0"/>
        </a:spcBef>
        <a:spcAft>
          <a:spcPct val="0"/>
        </a:spcAft>
        <a:defRPr sz="3200" b="1">
          <a:solidFill>
            <a:schemeClr val="bg2"/>
          </a:solidFill>
          <a:latin typeface="Arial" charset="0"/>
          <a:ea typeface="ＭＳ Ｐゴシック" charset="-128"/>
        </a:defRPr>
      </a:lvl4pPr>
      <a:lvl5pPr algn="l" rtl="0" fontAlgn="base">
        <a:spcBef>
          <a:spcPct val="0"/>
        </a:spcBef>
        <a:spcAft>
          <a:spcPct val="0"/>
        </a:spcAft>
        <a:defRPr sz="3200" b="1">
          <a:solidFill>
            <a:schemeClr val="bg2"/>
          </a:solidFill>
          <a:latin typeface="Arial" charset="0"/>
          <a:ea typeface="ＭＳ Ｐゴシック" charset="-128"/>
        </a:defRPr>
      </a:lvl5pPr>
      <a:lvl6pPr marL="457200" algn="l" rtl="0" fontAlgn="base">
        <a:spcBef>
          <a:spcPct val="0"/>
        </a:spcBef>
        <a:spcAft>
          <a:spcPct val="0"/>
        </a:spcAft>
        <a:defRPr sz="3200" b="1">
          <a:solidFill>
            <a:schemeClr val="bg2"/>
          </a:solidFill>
          <a:latin typeface="Arial" charset="0"/>
          <a:ea typeface="ＭＳ Ｐゴシック" charset="-128"/>
        </a:defRPr>
      </a:lvl6pPr>
      <a:lvl7pPr marL="914400" algn="l" rtl="0" fontAlgn="base">
        <a:spcBef>
          <a:spcPct val="0"/>
        </a:spcBef>
        <a:spcAft>
          <a:spcPct val="0"/>
        </a:spcAft>
        <a:defRPr sz="3200" b="1">
          <a:solidFill>
            <a:schemeClr val="bg2"/>
          </a:solidFill>
          <a:latin typeface="Arial" charset="0"/>
          <a:ea typeface="ＭＳ Ｐゴシック" charset="-128"/>
        </a:defRPr>
      </a:lvl7pPr>
      <a:lvl8pPr marL="1371600" algn="l" rtl="0" fontAlgn="base">
        <a:spcBef>
          <a:spcPct val="0"/>
        </a:spcBef>
        <a:spcAft>
          <a:spcPct val="0"/>
        </a:spcAft>
        <a:defRPr sz="3200" b="1">
          <a:solidFill>
            <a:schemeClr val="bg2"/>
          </a:solidFill>
          <a:latin typeface="Arial" charset="0"/>
          <a:ea typeface="ＭＳ Ｐゴシック" charset="-128"/>
        </a:defRPr>
      </a:lvl8pPr>
      <a:lvl9pPr marL="1828800" algn="l" rtl="0" fontAlgn="base">
        <a:spcBef>
          <a:spcPct val="0"/>
        </a:spcBef>
        <a:spcAft>
          <a:spcPct val="0"/>
        </a:spcAft>
        <a:defRPr sz="3200" b="1">
          <a:solidFill>
            <a:schemeClr val="bg2"/>
          </a:solidFill>
          <a:latin typeface="Arial" charset="0"/>
          <a:ea typeface="ＭＳ Ｐゴシック" charset="-128"/>
        </a:defRPr>
      </a:lvl9pPr>
    </p:titleStyle>
    <p:bodyStyle>
      <a:lvl1pPr marL="265113" indent="-265113" algn="l" rtl="0" fontAlgn="base">
        <a:lnSpc>
          <a:spcPct val="90000"/>
        </a:lnSpc>
        <a:spcBef>
          <a:spcPct val="20000"/>
        </a:spcBef>
        <a:spcAft>
          <a:spcPct val="0"/>
        </a:spcAft>
        <a:buClr>
          <a:schemeClr val="bg2"/>
        </a:buClr>
        <a:buSzPct val="80000"/>
        <a:buFont typeface="Arial" charset="0"/>
        <a:buChar char="•"/>
        <a:defRPr sz="2400" kern="1200">
          <a:solidFill>
            <a:schemeClr val="tx1"/>
          </a:solidFill>
          <a:latin typeface="+mn-lt"/>
          <a:ea typeface="ＭＳ Ｐゴシック" charset="-128"/>
          <a:cs typeface="+mn-cs"/>
        </a:defRPr>
      </a:lvl1pPr>
      <a:lvl2pPr marL="538163" indent="-273050" algn="l" rtl="0" fontAlgn="base">
        <a:lnSpc>
          <a:spcPct val="90000"/>
        </a:lnSpc>
        <a:spcBef>
          <a:spcPct val="20000"/>
        </a:spcBef>
        <a:spcAft>
          <a:spcPct val="0"/>
        </a:spcAft>
        <a:buClr>
          <a:schemeClr val="bg2"/>
        </a:buClr>
        <a:buSzPct val="80000"/>
        <a:buFont typeface="Arial" charset="0"/>
        <a:buChar char="•"/>
        <a:defRPr sz="2000" kern="1200">
          <a:solidFill>
            <a:schemeClr val="tx1"/>
          </a:solidFill>
          <a:latin typeface="+mn-lt"/>
          <a:ea typeface="ＭＳ Ｐゴシック" charset="-128"/>
          <a:cs typeface="+mn-cs"/>
        </a:defRPr>
      </a:lvl2pPr>
      <a:lvl3pPr marL="803275" indent="-265113" algn="l" rtl="0" fontAlgn="base">
        <a:lnSpc>
          <a:spcPct val="90000"/>
        </a:lnSpc>
        <a:spcBef>
          <a:spcPct val="20000"/>
        </a:spcBef>
        <a:spcAft>
          <a:spcPct val="0"/>
        </a:spcAft>
        <a:buClr>
          <a:schemeClr val="bg2"/>
        </a:buClr>
        <a:buSzPct val="80000"/>
        <a:buFont typeface="Arial" charset="0"/>
        <a:buChar char="•"/>
        <a:defRPr kern="1200">
          <a:solidFill>
            <a:schemeClr val="tx1"/>
          </a:solidFill>
          <a:latin typeface="+mn-lt"/>
          <a:ea typeface="ＭＳ Ｐゴシック" charset="-128"/>
          <a:cs typeface="+mn-cs"/>
        </a:defRPr>
      </a:lvl3pPr>
      <a:lvl4pPr marL="1076325" indent="-273050" algn="l" rtl="0" fontAlgn="base">
        <a:lnSpc>
          <a:spcPct val="90000"/>
        </a:lnSpc>
        <a:spcBef>
          <a:spcPct val="20000"/>
        </a:spcBef>
        <a:spcAft>
          <a:spcPct val="0"/>
        </a:spcAft>
        <a:buClr>
          <a:schemeClr val="bg2"/>
        </a:buClr>
        <a:buSzPct val="80000"/>
        <a:buFont typeface="Arial" charset="0"/>
        <a:buChar char="•"/>
        <a:tabLst>
          <a:tab pos="1792288" algn="l"/>
        </a:tabLst>
        <a:defRPr sz="1600" kern="1200">
          <a:solidFill>
            <a:schemeClr val="tx1"/>
          </a:solidFill>
          <a:latin typeface="+mn-lt"/>
          <a:ea typeface="ＭＳ Ｐゴシック" charset="-128"/>
          <a:cs typeface="+mn-cs"/>
        </a:defRPr>
      </a:lvl4pPr>
      <a:lvl5pPr marL="1341438" indent="-265113" algn="l" rtl="0" fontAlgn="base">
        <a:lnSpc>
          <a:spcPct val="90000"/>
        </a:lnSpc>
        <a:spcBef>
          <a:spcPct val="20000"/>
        </a:spcBef>
        <a:spcAft>
          <a:spcPct val="0"/>
        </a:spcAft>
        <a:buClr>
          <a:schemeClr val="bg2"/>
        </a:buClr>
        <a:buSzPct val="80000"/>
        <a:buFont typeface="Arial" charset="0"/>
        <a:buChar char="•"/>
        <a:defRPr sz="16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geodata.nationaalgeoregister.nl/ahn3/wc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2" Type="http://schemas.openxmlformats.org/officeDocument/2006/relationships/hyperlink" Target="https://miro.com/app/board/o9J_lzklF6c=/"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gitlab.com/datasciencehub/remote-sensing" TargetMode="External"/><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hyperlink" Target="mailto:Mark.Gremmen@vng.nl"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B4DE4748-E385-4BA2-A4E9-3A841BE080F5}"/>
              </a:ext>
            </a:extLst>
          </p:cNvPr>
          <p:cNvSpPr>
            <a:spLocks noGrp="1"/>
          </p:cNvSpPr>
          <p:nvPr>
            <p:ph type="subTitle" idx="1"/>
          </p:nvPr>
        </p:nvSpPr>
        <p:spPr>
          <a:xfrm>
            <a:off x="487017" y="1470990"/>
            <a:ext cx="10684565" cy="3928949"/>
          </a:xfrm>
        </p:spPr>
        <p:txBody>
          <a:bodyPr/>
          <a:lstStyle/>
          <a:p>
            <a:r>
              <a:rPr lang="nl-NL"/>
              <a:t>			</a:t>
            </a:r>
            <a:endParaRPr lang="nl-NL" sz="1600"/>
          </a:p>
        </p:txBody>
      </p:sp>
      <p:sp>
        <p:nvSpPr>
          <p:cNvPr id="3" name="TextBox 2">
            <a:extLst>
              <a:ext uri="{FF2B5EF4-FFF2-40B4-BE49-F238E27FC236}">
                <a16:creationId xmlns:a16="http://schemas.microsoft.com/office/drawing/2014/main" id="{2B5C2788-ACB6-4EC3-9C7E-505092A698C1}"/>
              </a:ext>
            </a:extLst>
          </p:cNvPr>
          <p:cNvSpPr txBox="1"/>
          <p:nvPr/>
        </p:nvSpPr>
        <p:spPr>
          <a:xfrm>
            <a:off x="528291" y="2640328"/>
            <a:ext cx="7790115" cy="830997"/>
          </a:xfrm>
          <a:prstGeom prst="rect">
            <a:avLst/>
          </a:prstGeom>
          <a:noFill/>
        </p:spPr>
        <p:txBody>
          <a:bodyPr wrap="square" lIns="91440" tIns="45720" rIns="91440" bIns="45720" rtlCol="0" anchor="t">
            <a:spAutoFit/>
          </a:bodyPr>
          <a:lstStyle/>
          <a:p>
            <a:r>
              <a:rPr lang="nl-NL" b="1">
                <a:solidFill>
                  <a:srgbClr val="F07E23"/>
                </a:solidFill>
                <a:latin typeface="Candara Light"/>
                <a:ea typeface="ＭＳ Ｐゴシック"/>
              </a:rPr>
              <a:t>Remote </a:t>
            </a:r>
            <a:r>
              <a:rPr lang="nl-NL" b="1" err="1">
                <a:solidFill>
                  <a:srgbClr val="F07E23"/>
                </a:solidFill>
                <a:latin typeface="Candara Light"/>
                <a:ea typeface="ＭＳ Ｐゴシック"/>
              </a:rPr>
              <a:t>sensing</a:t>
            </a:r>
            <a:r>
              <a:rPr lang="nl-NL" b="1">
                <a:solidFill>
                  <a:srgbClr val="F07E23"/>
                </a:solidFill>
                <a:latin typeface="Candara Light"/>
                <a:ea typeface="ＭＳ Ｐゴシック"/>
              </a:rPr>
              <a:t> </a:t>
            </a:r>
            <a:r>
              <a:rPr lang="nl-NL" b="1">
                <a:solidFill>
                  <a:schemeClr val="tx2">
                    <a:lumMod val="90000"/>
                    <a:lumOff val="10000"/>
                  </a:schemeClr>
                </a:solidFill>
                <a:latin typeface="Candara Light"/>
                <a:ea typeface="ＭＳ Ｐゴシック"/>
              </a:rPr>
              <a:t> Groen in de private buitenruimte</a:t>
            </a:r>
          </a:p>
          <a:p>
            <a:endParaRPr lang="en-NL">
              <a:latin typeface="Candara Light" panose="020E0502030303020204" pitchFamily="34" charset="0"/>
            </a:endParaRPr>
          </a:p>
        </p:txBody>
      </p:sp>
      <p:sp>
        <p:nvSpPr>
          <p:cNvPr id="4" name="Tekstvak 3">
            <a:extLst>
              <a:ext uri="{FF2B5EF4-FFF2-40B4-BE49-F238E27FC236}">
                <a16:creationId xmlns:a16="http://schemas.microsoft.com/office/drawing/2014/main" id="{3E7A45F1-11CA-A742-914A-523DF24243B2}"/>
              </a:ext>
            </a:extLst>
          </p:cNvPr>
          <p:cNvSpPr txBox="1"/>
          <p:nvPr/>
        </p:nvSpPr>
        <p:spPr>
          <a:xfrm>
            <a:off x="487017" y="4624552"/>
            <a:ext cx="2701403" cy="707886"/>
          </a:xfrm>
          <a:prstGeom prst="rect">
            <a:avLst/>
          </a:prstGeom>
          <a:noFill/>
        </p:spPr>
        <p:txBody>
          <a:bodyPr wrap="square" rtlCol="0">
            <a:spAutoFit/>
          </a:bodyPr>
          <a:lstStyle/>
          <a:p>
            <a:r>
              <a:rPr lang="nl-NL" sz="4000">
                <a:solidFill>
                  <a:srgbClr val="002C64"/>
                </a:solidFill>
              </a:rPr>
              <a:t>Welkom </a:t>
            </a:r>
          </a:p>
        </p:txBody>
      </p:sp>
    </p:spTree>
    <p:extLst>
      <p:ext uri="{BB962C8B-B14F-4D97-AF65-F5344CB8AC3E}">
        <p14:creationId xmlns:p14="http://schemas.microsoft.com/office/powerpoint/2010/main" val="2427702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E0B68-502E-4FD0-B461-D2AD67311F88}"/>
              </a:ext>
            </a:extLst>
          </p:cNvPr>
          <p:cNvSpPr>
            <a:spLocks noGrp="1"/>
          </p:cNvSpPr>
          <p:nvPr>
            <p:ph type="title"/>
          </p:nvPr>
        </p:nvSpPr>
        <p:spPr/>
        <p:txBody>
          <a:bodyPr/>
          <a:lstStyle/>
          <a:p>
            <a:r>
              <a:rPr lang="nl-NL" sz="2800" b="0">
                <a:solidFill>
                  <a:srgbClr val="F07E23"/>
                </a:solidFill>
                <a:latin typeface="Arial"/>
                <a:cs typeface="Arial"/>
              </a:rPr>
              <a:t>Methode</a:t>
            </a:r>
            <a:r>
              <a:rPr lang="nl-NL" sz="2800" b="0">
                <a:latin typeface="Arial"/>
                <a:cs typeface="Arial"/>
              </a:rPr>
              <a:t> Vegetatie index </a:t>
            </a:r>
            <a:endParaRPr lang="nl-NL" sz="2800" err="1"/>
          </a:p>
        </p:txBody>
      </p:sp>
      <p:sp>
        <p:nvSpPr>
          <p:cNvPr id="6" name="Tijdelijke aanduiding voor inhoud 2">
            <a:extLst>
              <a:ext uri="{FF2B5EF4-FFF2-40B4-BE49-F238E27FC236}">
                <a16:creationId xmlns:a16="http://schemas.microsoft.com/office/drawing/2014/main" id="{CD0CE7DC-31DB-4373-A8A2-B15B839A9BDD}"/>
              </a:ext>
            </a:extLst>
          </p:cNvPr>
          <p:cNvSpPr>
            <a:spLocks noGrp="1"/>
          </p:cNvSpPr>
          <p:nvPr>
            <p:ph idx="1"/>
          </p:nvPr>
        </p:nvSpPr>
        <p:spPr>
          <a:xfrm>
            <a:off x="785192" y="1624154"/>
            <a:ext cx="10397334" cy="4745425"/>
          </a:xfrm>
        </p:spPr>
        <p:txBody>
          <a:bodyPr/>
          <a:lstStyle/>
          <a:p>
            <a:pPr lvl="1"/>
            <a:r>
              <a:rPr lang="nl-NL" sz="2000" err="1">
                <a:latin typeface="Arial"/>
                <a:cs typeface="Arial"/>
              </a:rPr>
              <a:t>NDVI</a:t>
            </a:r>
            <a:r>
              <a:rPr lang="nl-NL" sz="2000">
                <a:latin typeface="Arial"/>
                <a:cs typeface="Arial"/>
              </a:rPr>
              <a:t> = </a:t>
            </a:r>
            <a:r>
              <a:rPr lang="nl-NL" sz="2000" err="1">
                <a:latin typeface="Arial"/>
                <a:cs typeface="Arial"/>
              </a:rPr>
              <a:t>Normalized</a:t>
            </a:r>
            <a:r>
              <a:rPr lang="nl-NL" sz="2000">
                <a:latin typeface="Arial"/>
                <a:cs typeface="Arial"/>
              </a:rPr>
              <a:t> </a:t>
            </a:r>
            <a:r>
              <a:rPr lang="nl-NL" sz="2000" err="1">
                <a:latin typeface="Arial"/>
                <a:cs typeface="Arial"/>
              </a:rPr>
              <a:t>Difference</a:t>
            </a:r>
            <a:r>
              <a:rPr lang="nl-NL" sz="2000">
                <a:latin typeface="Arial"/>
                <a:cs typeface="Arial"/>
              </a:rPr>
              <a:t> </a:t>
            </a:r>
            <a:r>
              <a:rPr lang="nl-NL" sz="2000" err="1">
                <a:latin typeface="Arial"/>
                <a:cs typeface="Arial"/>
              </a:rPr>
              <a:t>Vegetation</a:t>
            </a:r>
            <a:r>
              <a:rPr lang="nl-NL" sz="2000">
                <a:latin typeface="Arial"/>
                <a:cs typeface="Arial"/>
              </a:rPr>
              <a:t> Index:</a:t>
            </a:r>
          </a:p>
          <a:p>
            <a:pPr lvl="1"/>
            <a:endParaRPr lang="nl-NL" sz="2000">
              <a:latin typeface="Arial"/>
              <a:cs typeface="Arial"/>
            </a:endParaRPr>
          </a:p>
          <a:p>
            <a:pPr lvl="1"/>
            <a:r>
              <a:rPr lang="nl-NL" sz="2000">
                <a:latin typeface="Arial"/>
                <a:cs typeface="Arial"/>
              </a:rPr>
              <a:t>Eenvoudige index [-1, 1]</a:t>
            </a:r>
          </a:p>
          <a:p>
            <a:pPr lvl="1"/>
            <a:endParaRPr lang="nl-NL" sz="2000">
              <a:latin typeface="Arial"/>
              <a:cs typeface="Arial"/>
            </a:endParaRPr>
          </a:p>
          <a:p>
            <a:pPr lvl="1"/>
            <a:r>
              <a:rPr lang="nl-NL" sz="2000">
                <a:latin typeface="Arial"/>
                <a:cs typeface="Arial"/>
              </a:rPr>
              <a:t>Deze index kwantificeert de vegetatie: door het verschil te meten tussen nabije infrarood en rood licht.</a:t>
            </a:r>
          </a:p>
          <a:p>
            <a:pPr lvl="1"/>
            <a:endParaRPr lang="nl-NL" sz="2000">
              <a:latin typeface="Arial"/>
              <a:cs typeface="Arial"/>
            </a:endParaRPr>
          </a:p>
          <a:p>
            <a:pPr lvl="1"/>
            <a:r>
              <a:rPr lang="nl-NL" sz="2000">
                <a:latin typeface="Arial"/>
                <a:cs typeface="Arial"/>
              </a:rPr>
              <a:t>Infrarood weerkaatst op het chlorofyl, het groen in planten.  </a:t>
            </a:r>
            <a:endParaRPr lang="nl-NL" sz="2000">
              <a:cs typeface="Arial"/>
            </a:endParaRPr>
          </a:p>
          <a:p>
            <a:pPr lvl="1"/>
            <a:endParaRPr lang="nl-NL" sz="2000">
              <a:latin typeface="Arial"/>
              <a:cs typeface="Arial"/>
            </a:endParaRPr>
          </a:p>
          <a:p>
            <a:pPr lvl="1"/>
            <a:r>
              <a:rPr lang="nl-NL" sz="2000">
                <a:latin typeface="Arial"/>
                <a:cs typeface="Arial"/>
              </a:rPr>
              <a:t>De verschillende tinten rood kunnen duiden op (on)gezonde vegetatie:</a:t>
            </a:r>
            <a:endParaRPr lang="nl-NL" sz="2000"/>
          </a:p>
          <a:p>
            <a:pPr lvl="2"/>
            <a:r>
              <a:rPr lang="nl-NL">
                <a:latin typeface="Arial"/>
                <a:cs typeface="Arial"/>
              </a:rPr>
              <a:t>Felrode kleur = gezonde vegetatie (veel chlorofyl)</a:t>
            </a:r>
            <a:endParaRPr lang="nl-NL"/>
          </a:p>
          <a:p>
            <a:pPr lvl="2"/>
            <a:r>
              <a:rPr lang="nl-NL">
                <a:latin typeface="Arial"/>
                <a:cs typeface="Arial"/>
              </a:rPr>
              <a:t>Licht rode kleur = ongezonde vegetatie (minder chlorofyl)</a:t>
            </a:r>
          </a:p>
          <a:p>
            <a:pPr lvl="2"/>
            <a:endParaRPr lang="nl-NL">
              <a:latin typeface="Arial"/>
              <a:cs typeface="Arial"/>
            </a:endParaRPr>
          </a:p>
          <a:p>
            <a:pPr lvl="1"/>
            <a:r>
              <a:rPr lang="nl-NL" sz="2000" err="1">
                <a:latin typeface="Arial"/>
                <a:cs typeface="Arial"/>
              </a:rPr>
              <a:t>NDVI</a:t>
            </a:r>
            <a:r>
              <a:rPr lang="nl-NL" sz="2000">
                <a:latin typeface="Arial"/>
                <a:cs typeface="Arial"/>
              </a:rPr>
              <a:t> &gt; 0.2 = (gezonde) vegetatie (o.b.v. literatuur)</a:t>
            </a:r>
          </a:p>
          <a:p>
            <a:pPr lvl="2"/>
            <a:endParaRPr lang="nl-NL" sz="1800"/>
          </a:p>
          <a:p>
            <a:pPr lvl="1"/>
            <a:endParaRPr lang="nl-NL" sz="1600">
              <a:latin typeface="Arial"/>
              <a:cs typeface="Arial"/>
            </a:endParaRPr>
          </a:p>
        </p:txBody>
      </p:sp>
      <p:pic>
        <p:nvPicPr>
          <p:cNvPr id="3" name="Afbeelding 3">
            <a:extLst>
              <a:ext uri="{FF2B5EF4-FFF2-40B4-BE49-F238E27FC236}">
                <a16:creationId xmlns:a16="http://schemas.microsoft.com/office/drawing/2014/main" id="{52DD298B-AAF3-4D16-8836-311F72272194}"/>
              </a:ext>
            </a:extLst>
          </p:cNvPr>
          <p:cNvPicPr>
            <a:picLocks noChangeAspect="1"/>
          </p:cNvPicPr>
          <p:nvPr/>
        </p:nvPicPr>
        <p:blipFill>
          <a:blip r:embed="rId3"/>
          <a:stretch>
            <a:fillRect/>
          </a:stretch>
        </p:blipFill>
        <p:spPr>
          <a:xfrm>
            <a:off x="6723976" y="2036308"/>
            <a:ext cx="1752600" cy="495300"/>
          </a:xfrm>
          <a:prstGeom prst="rect">
            <a:avLst/>
          </a:prstGeom>
        </p:spPr>
      </p:pic>
      <p:pic>
        <p:nvPicPr>
          <p:cNvPr id="4" name="Afbeelding 4">
            <a:extLst>
              <a:ext uri="{FF2B5EF4-FFF2-40B4-BE49-F238E27FC236}">
                <a16:creationId xmlns:a16="http://schemas.microsoft.com/office/drawing/2014/main" id="{0015D85C-24BE-4ADF-8855-8557AF30582B}"/>
              </a:ext>
            </a:extLst>
          </p:cNvPr>
          <p:cNvPicPr>
            <a:picLocks noChangeAspect="1"/>
          </p:cNvPicPr>
          <p:nvPr/>
        </p:nvPicPr>
        <p:blipFill rotWithShape="1">
          <a:blip r:embed="rId4"/>
          <a:srcRect l="4044" t="2930" r="4044" b="1831"/>
          <a:stretch/>
        </p:blipFill>
        <p:spPr>
          <a:xfrm>
            <a:off x="9188809" y="3656944"/>
            <a:ext cx="2929963" cy="3048384"/>
          </a:xfrm>
          <a:prstGeom prst="rect">
            <a:avLst/>
          </a:prstGeom>
        </p:spPr>
      </p:pic>
      <p:pic>
        <p:nvPicPr>
          <p:cNvPr id="5" name="Afbeelding 6">
            <a:extLst>
              <a:ext uri="{FF2B5EF4-FFF2-40B4-BE49-F238E27FC236}">
                <a16:creationId xmlns:a16="http://schemas.microsoft.com/office/drawing/2014/main" id="{493CA529-89EF-435D-902C-1E48CA31DF28}"/>
              </a:ext>
            </a:extLst>
          </p:cNvPr>
          <p:cNvPicPr>
            <a:picLocks noChangeAspect="1"/>
          </p:cNvPicPr>
          <p:nvPr/>
        </p:nvPicPr>
        <p:blipFill>
          <a:blip r:embed="rId5"/>
          <a:stretch>
            <a:fillRect/>
          </a:stretch>
        </p:blipFill>
        <p:spPr>
          <a:xfrm>
            <a:off x="7010401" y="227645"/>
            <a:ext cx="4920342" cy="1449709"/>
          </a:xfrm>
          <a:prstGeom prst="rect">
            <a:avLst/>
          </a:prstGeom>
        </p:spPr>
      </p:pic>
    </p:spTree>
    <p:extLst>
      <p:ext uri="{BB962C8B-B14F-4D97-AF65-F5344CB8AC3E}">
        <p14:creationId xmlns:p14="http://schemas.microsoft.com/office/powerpoint/2010/main" val="1194893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E0B68-502E-4FD0-B461-D2AD67311F88}"/>
              </a:ext>
            </a:extLst>
          </p:cNvPr>
          <p:cNvSpPr>
            <a:spLocks noGrp="1"/>
          </p:cNvSpPr>
          <p:nvPr>
            <p:ph type="title"/>
          </p:nvPr>
        </p:nvSpPr>
        <p:spPr/>
        <p:txBody>
          <a:bodyPr/>
          <a:lstStyle/>
          <a:p>
            <a:r>
              <a:rPr lang="nl-NL" sz="2800" b="0">
                <a:solidFill>
                  <a:srgbClr val="F07E23"/>
                </a:solidFill>
                <a:latin typeface="Arial"/>
                <a:cs typeface="Arial"/>
              </a:rPr>
              <a:t>Methode</a:t>
            </a:r>
            <a:r>
              <a:rPr lang="nl-NL" sz="2800" b="0">
                <a:latin typeface="Arial"/>
                <a:cs typeface="Arial"/>
              </a:rPr>
              <a:t> </a:t>
            </a:r>
            <a:r>
              <a:rPr lang="nl-NL" sz="2800" b="0" err="1">
                <a:latin typeface="Arial"/>
                <a:cs typeface="Arial"/>
              </a:rPr>
              <a:t>NDVI</a:t>
            </a:r>
            <a:endParaRPr lang="nl-NL" sz="2800" b="0">
              <a:latin typeface="Arial"/>
              <a:cs typeface="Arial"/>
            </a:endParaRPr>
          </a:p>
        </p:txBody>
      </p:sp>
      <p:sp>
        <p:nvSpPr>
          <p:cNvPr id="6" name="Tijdelijke aanduiding voor inhoud 2">
            <a:extLst>
              <a:ext uri="{FF2B5EF4-FFF2-40B4-BE49-F238E27FC236}">
                <a16:creationId xmlns:a16="http://schemas.microsoft.com/office/drawing/2014/main" id="{CD0CE7DC-31DB-4373-A8A2-B15B839A9BDD}"/>
              </a:ext>
            </a:extLst>
          </p:cNvPr>
          <p:cNvSpPr>
            <a:spLocks noGrp="1"/>
          </p:cNvSpPr>
          <p:nvPr>
            <p:ph idx="1"/>
          </p:nvPr>
        </p:nvSpPr>
        <p:spPr>
          <a:xfrm>
            <a:off x="785192" y="1798120"/>
            <a:ext cx="10397334" cy="4510187"/>
          </a:xfrm>
        </p:spPr>
        <p:txBody>
          <a:bodyPr/>
          <a:lstStyle/>
          <a:p>
            <a:pPr lvl="1"/>
            <a:r>
              <a:rPr lang="nl-NL">
                <a:latin typeface="Arial"/>
                <a:cs typeface="Arial"/>
              </a:rPr>
              <a:t>NDVI is één van de vegetatie indices:</a:t>
            </a:r>
            <a:endParaRPr lang="nl-NL"/>
          </a:p>
          <a:p>
            <a:pPr lvl="2"/>
            <a:r>
              <a:rPr lang="nl-NL" sz="1800">
                <a:latin typeface="Arial"/>
                <a:cs typeface="Arial"/>
              </a:rPr>
              <a:t>Meest gebruikt voor het detecteren van groen sinds zijn </a:t>
            </a:r>
            <a:br>
              <a:rPr lang="nl-NL" sz="1800">
                <a:latin typeface="Arial"/>
                <a:cs typeface="Arial"/>
              </a:rPr>
            </a:br>
            <a:r>
              <a:rPr lang="nl-NL" sz="1800">
                <a:latin typeface="Arial"/>
                <a:cs typeface="Arial"/>
              </a:rPr>
              <a:t>introductie in de jaren '70</a:t>
            </a:r>
            <a:r>
              <a:rPr lang="nl-NL">
                <a:latin typeface="Arial"/>
                <a:cs typeface="Arial"/>
              </a:rPr>
              <a:t>.</a:t>
            </a:r>
            <a:endParaRPr lang="nl-NL"/>
          </a:p>
          <a:p>
            <a:pPr lvl="2"/>
            <a:endParaRPr lang="nl-NL"/>
          </a:p>
          <a:p>
            <a:pPr lvl="1"/>
            <a:r>
              <a:rPr lang="nl-NL">
                <a:latin typeface="Arial"/>
                <a:cs typeface="Arial"/>
              </a:rPr>
              <a:t>Goede index die in staat is om grond (</a:t>
            </a:r>
            <a:r>
              <a:rPr lang="nl-NL" err="1">
                <a:latin typeface="Arial"/>
                <a:cs typeface="Arial"/>
              </a:rPr>
              <a:t>soil</a:t>
            </a:r>
            <a:r>
              <a:rPr lang="nl-NL">
                <a:latin typeface="Arial"/>
                <a:cs typeface="Arial"/>
              </a:rPr>
              <a:t>) van vegetatie te onderscheiden.</a:t>
            </a:r>
          </a:p>
          <a:p>
            <a:pPr lvl="2"/>
            <a:endParaRPr lang="nl-NL">
              <a:latin typeface="Arial"/>
              <a:cs typeface="Arial"/>
            </a:endParaRPr>
          </a:p>
          <a:p>
            <a:pPr lvl="1"/>
            <a:r>
              <a:rPr lang="nl-NL">
                <a:latin typeface="Arial"/>
                <a:cs typeface="Arial"/>
              </a:rPr>
              <a:t>Daarnaast bestaan er nog vele andere varianten:</a:t>
            </a:r>
            <a:endParaRPr lang="nl-NL"/>
          </a:p>
          <a:p>
            <a:pPr lvl="2"/>
            <a:r>
              <a:rPr lang="nl-NL" sz="1400" err="1">
                <a:latin typeface="Arial"/>
                <a:cs typeface="Arial"/>
              </a:rPr>
              <a:t>Enhanced</a:t>
            </a:r>
            <a:r>
              <a:rPr lang="nl-NL" sz="1400">
                <a:latin typeface="Arial"/>
                <a:cs typeface="Arial"/>
              </a:rPr>
              <a:t> </a:t>
            </a:r>
            <a:r>
              <a:rPr lang="nl-NL" sz="1400" err="1">
                <a:latin typeface="Arial"/>
                <a:cs typeface="Arial"/>
              </a:rPr>
              <a:t>vegetation</a:t>
            </a:r>
            <a:r>
              <a:rPr lang="nl-NL" sz="1400">
                <a:latin typeface="Arial"/>
                <a:cs typeface="Arial"/>
              </a:rPr>
              <a:t> index (EVI2)</a:t>
            </a:r>
            <a:endParaRPr lang="nl-NL" sz="1400"/>
          </a:p>
          <a:p>
            <a:pPr lvl="2"/>
            <a:r>
              <a:rPr lang="nl-NL" sz="1400">
                <a:latin typeface="Arial"/>
                <a:cs typeface="Arial"/>
              </a:rPr>
              <a:t>Ratio </a:t>
            </a:r>
            <a:r>
              <a:rPr lang="nl-NL" sz="1400" err="1">
                <a:latin typeface="Arial"/>
                <a:cs typeface="Arial"/>
              </a:rPr>
              <a:t>vegetation</a:t>
            </a:r>
            <a:r>
              <a:rPr lang="nl-NL" sz="1400">
                <a:latin typeface="Arial"/>
                <a:cs typeface="Arial"/>
              </a:rPr>
              <a:t> index (RVI)</a:t>
            </a:r>
            <a:endParaRPr lang="nl-NL" sz="1400">
              <a:solidFill>
                <a:srgbClr val="000000"/>
              </a:solidFill>
              <a:latin typeface="Arial"/>
              <a:cs typeface="Arial"/>
            </a:endParaRPr>
          </a:p>
          <a:p>
            <a:pPr lvl="2"/>
            <a:r>
              <a:rPr lang="nl-NL" sz="1400" err="1">
                <a:latin typeface="Arial"/>
                <a:cs typeface="Arial"/>
              </a:rPr>
              <a:t>Renormalized</a:t>
            </a:r>
            <a:r>
              <a:rPr lang="nl-NL" sz="1400">
                <a:latin typeface="Arial"/>
                <a:cs typeface="Arial"/>
              </a:rPr>
              <a:t> </a:t>
            </a:r>
            <a:r>
              <a:rPr lang="nl-NL" sz="1400" err="1">
                <a:latin typeface="Arial"/>
                <a:cs typeface="Arial"/>
              </a:rPr>
              <a:t>difference</a:t>
            </a:r>
            <a:r>
              <a:rPr lang="nl-NL" sz="1400">
                <a:latin typeface="Arial"/>
                <a:cs typeface="Arial"/>
              </a:rPr>
              <a:t> </a:t>
            </a:r>
            <a:r>
              <a:rPr lang="nl-NL" sz="1400" err="1">
                <a:latin typeface="Arial"/>
                <a:cs typeface="Arial"/>
              </a:rPr>
              <a:t>vegetation</a:t>
            </a:r>
            <a:r>
              <a:rPr lang="nl-NL" sz="1400">
                <a:latin typeface="Arial"/>
                <a:cs typeface="Arial"/>
              </a:rPr>
              <a:t> index (RDVI)</a:t>
            </a:r>
            <a:endParaRPr lang="nl-NL" sz="1400">
              <a:solidFill>
                <a:srgbClr val="000000"/>
              </a:solidFill>
              <a:latin typeface="Arial"/>
              <a:cs typeface="Arial"/>
            </a:endParaRPr>
          </a:p>
          <a:p>
            <a:pPr lvl="2"/>
            <a:r>
              <a:rPr lang="nl-NL" sz="1400" err="1">
                <a:latin typeface="Arial"/>
                <a:cs typeface="Arial"/>
              </a:rPr>
              <a:t>Difference</a:t>
            </a:r>
            <a:r>
              <a:rPr lang="nl-NL" sz="1400">
                <a:latin typeface="Arial"/>
                <a:cs typeface="Arial"/>
              </a:rPr>
              <a:t> </a:t>
            </a:r>
            <a:r>
              <a:rPr lang="nl-NL" sz="1400" err="1">
                <a:latin typeface="Arial"/>
                <a:cs typeface="Arial"/>
              </a:rPr>
              <a:t>vegetation</a:t>
            </a:r>
            <a:r>
              <a:rPr lang="nl-NL" sz="1400">
                <a:latin typeface="Arial"/>
                <a:cs typeface="Arial"/>
              </a:rPr>
              <a:t> index (DVI)</a:t>
            </a:r>
            <a:endParaRPr lang="nl-NL" sz="1400">
              <a:solidFill>
                <a:srgbClr val="000000"/>
              </a:solidFill>
              <a:latin typeface="Arial"/>
              <a:cs typeface="Arial"/>
            </a:endParaRPr>
          </a:p>
          <a:p>
            <a:pPr lvl="2"/>
            <a:r>
              <a:rPr lang="nl-NL" sz="1400" err="1">
                <a:latin typeface="Arial"/>
                <a:cs typeface="Arial"/>
              </a:rPr>
              <a:t>Infrared</a:t>
            </a:r>
            <a:r>
              <a:rPr lang="nl-NL" sz="1400">
                <a:latin typeface="Arial"/>
                <a:cs typeface="Arial"/>
              </a:rPr>
              <a:t> percentage </a:t>
            </a:r>
            <a:r>
              <a:rPr lang="nl-NL" sz="1400" err="1">
                <a:latin typeface="Arial"/>
                <a:cs typeface="Arial"/>
              </a:rPr>
              <a:t>vegetation</a:t>
            </a:r>
            <a:r>
              <a:rPr lang="nl-NL" sz="1400">
                <a:latin typeface="Arial"/>
                <a:cs typeface="Arial"/>
              </a:rPr>
              <a:t> index (IPVI)</a:t>
            </a:r>
          </a:p>
          <a:p>
            <a:pPr lvl="2"/>
            <a:endParaRPr lang="nl-NL" sz="1400">
              <a:solidFill>
                <a:srgbClr val="000000"/>
              </a:solidFill>
              <a:latin typeface="Arial"/>
              <a:cs typeface="Arial"/>
            </a:endParaRPr>
          </a:p>
          <a:p>
            <a:pPr marL="0" indent="0">
              <a:buNone/>
            </a:pPr>
            <a:endParaRPr lang="nl-NL" sz="1400">
              <a:solidFill>
                <a:schemeClr val="bg1">
                  <a:lumMod val="50000"/>
                </a:schemeClr>
              </a:solidFill>
              <a:cs typeface="Arial"/>
            </a:endParaRPr>
          </a:p>
          <a:p>
            <a:pPr marL="0" indent="0">
              <a:buNone/>
            </a:pPr>
            <a:r>
              <a:rPr lang="nl-NL" sz="1400">
                <a:solidFill>
                  <a:schemeClr val="bg1">
                    <a:lumMod val="50000"/>
                  </a:schemeClr>
                </a:solidFill>
                <a:cs typeface="Arial"/>
              </a:rPr>
              <a:t>Bron: </a:t>
            </a:r>
            <a:r>
              <a:rPr lang="nl-NL" sz="1400" err="1">
                <a:solidFill>
                  <a:schemeClr val="bg1">
                    <a:lumMod val="50000"/>
                  </a:schemeClr>
                </a:solidFill>
                <a:cs typeface="Arial"/>
              </a:rPr>
              <a:t>Xue</a:t>
            </a:r>
            <a:r>
              <a:rPr lang="nl-NL" sz="1400">
                <a:solidFill>
                  <a:schemeClr val="bg1">
                    <a:lumMod val="50000"/>
                  </a:schemeClr>
                </a:solidFill>
                <a:cs typeface="Arial"/>
              </a:rPr>
              <a:t>, J. &amp; </a:t>
            </a:r>
            <a:r>
              <a:rPr lang="nl-NL" sz="1400" err="1">
                <a:solidFill>
                  <a:schemeClr val="bg1">
                    <a:lumMod val="50000"/>
                  </a:schemeClr>
                </a:solidFill>
                <a:cs typeface="Arial"/>
              </a:rPr>
              <a:t>Su</a:t>
            </a:r>
            <a:r>
              <a:rPr lang="nl-NL" sz="1400">
                <a:solidFill>
                  <a:schemeClr val="bg1">
                    <a:lumMod val="50000"/>
                  </a:schemeClr>
                </a:solidFill>
                <a:cs typeface="Arial"/>
              </a:rPr>
              <a:t>, B. (2017). </a:t>
            </a:r>
            <a:r>
              <a:rPr lang="nl-NL" sz="1400">
                <a:solidFill>
                  <a:schemeClr val="bg1">
                    <a:lumMod val="50000"/>
                  </a:schemeClr>
                </a:solidFill>
                <a:latin typeface="+mj-lt"/>
              </a:rPr>
              <a:t>Significant Remote </a:t>
            </a:r>
            <a:r>
              <a:rPr lang="nl-NL" sz="1400" err="1">
                <a:solidFill>
                  <a:schemeClr val="bg1">
                    <a:lumMod val="50000"/>
                  </a:schemeClr>
                </a:solidFill>
                <a:latin typeface="+mj-lt"/>
              </a:rPr>
              <a:t>Sensing</a:t>
            </a:r>
            <a:r>
              <a:rPr lang="nl-NL" sz="1400">
                <a:solidFill>
                  <a:schemeClr val="bg1">
                    <a:lumMod val="50000"/>
                  </a:schemeClr>
                </a:solidFill>
                <a:latin typeface="+mj-lt"/>
              </a:rPr>
              <a:t> </a:t>
            </a:r>
            <a:r>
              <a:rPr lang="nl-NL" sz="1400" err="1">
                <a:solidFill>
                  <a:schemeClr val="bg1">
                    <a:lumMod val="50000"/>
                  </a:schemeClr>
                </a:solidFill>
                <a:latin typeface="+mj-lt"/>
              </a:rPr>
              <a:t>Vegetation</a:t>
            </a:r>
            <a:r>
              <a:rPr lang="nl-NL" sz="1400">
                <a:solidFill>
                  <a:schemeClr val="bg1">
                    <a:lumMod val="50000"/>
                  </a:schemeClr>
                </a:solidFill>
                <a:latin typeface="+mj-lt"/>
              </a:rPr>
              <a:t> Indices: </a:t>
            </a:r>
            <a:r>
              <a:rPr lang="en-US" sz="1400">
                <a:solidFill>
                  <a:schemeClr val="bg1">
                    <a:lumMod val="50000"/>
                  </a:schemeClr>
                </a:solidFill>
                <a:latin typeface="+mj-lt"/>
              </a:rPr>
              <a:t>A Review of Developments and Applications. Journal of Sensors, doi:</a:t>
            </a:r>
            <a:r>
              <a:rPr lang="nl-NL" sz="1400">
                <a:solidFill>
                  <a:schemeClr val="bg1">
                    <a:lumMod val="50000"/>
                  </a:schemeClr>
                </a:solidFill>
                <a:latin typeface="+mj-lt"/>
              </a:rPr>
              <a:t>10.1155/2017/135369</a:t>
            </a:r>
            <a:r>
              <a:rPr lang="nl-NL" sz="1400">
                <a:solidFill>
                  <a:schemeClr val="bg1">
                    <a:lumMod val="50000"/>
                  </a:schemeClr>
                </a:solidFill>
                <a:cs typeface="Arial"/>
              </a:rPr>
              <a:t>. </a:t>
            </a:r>
            <a:endParaRPr lang="nl-NL" sz="1400">
              <a:solidFill>
                <a:schemeClr val="bg1">
                  <a:lumMod val="50000"/>
                </a:schemeClr>
              </a:solidFill>
              <a:latin typeface="+mj-lt"/>
              <a:cs typeface="Arial"/>
            </a:endParaRPr>
          </a:p>
          <a:p>
            <a:pPr marL="269875" lvl="1" indent="0">
              <a:buNone/>
            </a:pPr>
            <a:r>
              <a:rPr lang="nl-NL">
                <a:solidFill>
                  <a:srgbClr val="000000"/>
                </a:solidFill>
                <a:latin typeface="Arial"/>
                <a:cs typeface="Arial"/>
              </a:rPr>
              <a:t>    </a:t>
            </a:r>
          </a:p>
          <a:p>
            <a:pPr marL="612775" lvl="1" indent="-342900">
              <a:buFont typeface="Arial" charset="0"/>
              <a:buChar char="•"/>
            </a:pPr>
            <a:endParaRPr lang="nl-NL">
              <a:solidFill>
                <a:srgbClr val="000000"/>
              </a:solidFill>
              <a:cs typeface="Arial"/>
            </a:endParaRPr>
          </a:p>
          <a:p>
            <a:pPr marL="612775" lvl="1" indent="-342900">
              <a:buFont typeface="Arial"/>
              <a:buChar char="•"/>
            </a:pPr>
            <a:endParaRPr lang="nl-NL">
              <a:solidFill>
                <a:srgbClr val="000000"/>
              </a:solidFill>
              <a:cs typeface="Arial"/>
            </a:endParaRPr>
          </a:p>
          <a:p>
            <a:pPr marL="269875" lvl="1" indent="0">
              <a:buNone/>
            </a:pPr>
            <a:endParaRPr lang="nl-NL">
              <a:solidFill>
                <a:srgbClr val="000000"/>
              </a:solidFill>
              <a:cs typeface="Arial"/>
            </a:endParaRPr>
          </a:p>
        </p:txBody>
      </p:sp>
      <p:pic>
        <p:nvPicPr>
          <p:cNvPr id="5" name="Afbeelding 6">
            <a:extLst>
              <a:ext uri="{FF2B5EF4-FFF2-40B4-BE49-F238E27FC236}">
                <a16:creationId xmlns:a16="http://schemas.microsoft.com/office/drawing/2014/main" id="{1FCB7CE6-2D44-44C3-88D4-ACDB84F1CA53}"/>
              </a:ext>
            </a:extLst>
          </p:cNvPr>
          <p:cNvPicPr>
            <a:picLocks noChangeAspect="1"/>
          </p:cNvPicPr>
          <p:nvPr/>
        </p:nvPicPr>
        <p:blipFill>
          <a:blip r:embed="rId3"/>
          <a:stretch>
            <a:fillRect/>
          </a:stretch>
        </p:blipFill>
        <p:spPr>
          <a:xfrm>
            <a:off x="7573670" y="333437"/>
            <a:ext cx="4415050" cy="2318276"/>
          </a:xfrm>
          <a:prstGeom prst="rect">
            <a:avLst/>
          </a:prstGeom>
        </p:spPr>
      </p:pic>
    </p:spTree>
    <p:extLst>
      <p:ext uri="{BB962C8B-B14F-4D97-AF65-F5344CB8AC3E}">
        <p14:creationId xmlns:p14="http://schemas.microsoft.com/office/powerpoint/2010/main" val="3831470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E0B68-502E-4FD0-B461-D2AD67311F88}"/>
              </a:ext>
            </a:extLst>
          </p:cNvPr>
          <p:cNvSpPr>
            <a:spLocks noGrp="1"/>
          </p:cNvSpPr>
          <p:nvPr>
            <p:ph type="title"/>
          </p:nvPr>
        </p:nvSpPr>
        <p:spPr/>
        <p:txBody>
          <a:bodyPr/>
          <a:lstStyle/>
          <a:p>
            <a:r>
              <a:rPr lang="nl-NL" sz="2800" b="0">
                <a:solidFill>
                  <a:srgbClr val="F07E23"/>
                </a:solidFill>
                <a:latin typeface="Arial"/>
                <a:cs typeface="Arial"/>
              </a:rPr>
              <a:t>Methode</a:t>
            </a:r>
            <a:r>
              <a:rPr lang="nl-NL" sz="2800" b="0">
                <a:latin typeface="Arial"/>
                <a:cs typeface="Arial"/>
              </a:rPr>
              <a:t> Tuinen</a:t>
            </a:r>
            <a:br>
              <a:rPr lang="nl-NL" sz="2800">
                <a:latin typeface="Arial"/>
                <a:cs typeface="Arial"/>
              </a:rPr>
            </a:br>
            <a:r>
              <a:rPr lang="nl-NL" sz="2000" b="0">
                <a:solidFill>
                  <a:srgbClr val="F07E23"/>
                </a:solidFill>
                <a:latin typeface="Arial"/>
                <a:cs typeface="Arial"/>
              </a:rPr>
              <a:t>Detecteren van groen op percelen van particulieren: tuinen &amp; daken</a:t>
            </a:r>
          </a:p>
          <a:p>
            <a:endParaRPr lang="nl-NL" sz="2800"/>
          </a:p>
        </p:txBody>
      </p:sp>
      <p:pic>
        <p:nvPicPr>
          <p:cNvPr id="4" name="Afbeelding 4" descr="Afbeelding met tekst&#10;&#10;Automatisch gegenereerde beschrijving">
            <a:extLst>
              <a:ext uri="{FF2B5EF4-FFF2-40B4-BE49-F238E27FC236}">
                <a16:creationId xmlns:a16="http://schemas.microsoft.com/office/drawing/2014/main" id="{C00F17BA-65A0-47BC-9F0D-1BDB96D47AF6}"/>
              </a:ext>
            </a:extLst>
          </p:cNvPr>
          <p:cNvPicPr>
            <a:picLocks noChangeAspect="1"/>
          </p:cNvPicPr>
          <p:nvPr/>
        </p:nvPicPr>
        <p:blipFill rotWithShape="1">
          <a:blip r:embed="rId2"/>
          <a:srcRect l="19278" t="12391" r="12391" b="14783"/>
          <a:stretch/>
        </p:blipFill>
        <p:spPr>
          <a:xfrm>
            <a:off x="6149739" y="2888904"/>
            <a:ext cx="3678763" cy="3932595"/>
          </a:xfrm>
          <a:prstGeom prst="rect">
            <a:avLst/>
          </a:prstGeom>
        </p:spPr>
      </p:pic>
      <p:sp>
        <p:nvSpPr>
          <p:cNvPr id="6" name="Tijdelijke aanduiding voor inhoud 2">
            <a:extLst>
              <a:ext uri="{FF2B5EF4-FFF2-40B4-BE49-F238E27FC236}">
                <a16:creationId xmlns:a16="http://schemas.microsoft.com/office/drawing/2014/main" id="{CD0CE7DC-31DB-4373-A8A2-B15B839A9BDD}"/>
              </a:ext>
            </a:extLst>
          </p:cNvPr>
          <p:cNvSpPr>
            <a:spLocks noGrp="1"/>
          </p:cNvSpPr>
          <p:nvPr>
            <p:ph idx="1"/>
          </p:nvPr>
        </p:nvSpPr>
        <p:spPr>
          <a:xfrm>
            <a:off x="785192" y="2061582"/>
            <a:ext cx="10397334" cy="4107704"/>
          </a:xfrm>
        </p:spPr>
        <p:txBody>
          <a:bodyPr/>
          <a:lstStyle/>
          <a:p>
            <a:pPr marL="269875" lvl="1" indent="0">
              <a:buNone/>
            </a:pPr>
            <a:r>
              <a:rPr lang="nl-NL">
                <a:solidFill>
                  <a:schemeClr val="bg2"/>
                </a:solidFill>
                <a:latin typeface="Arial"/>
                <a:cs typeface="Arial"/>
              </a:rPr>
              <a:t>Stap 1</a:t>
            </a:r>
            <a:r>
              <a:rPr lang="nl-NL">
                <a:latin typeface="Arial"/>
                <a:cs typeface="Arial"/>
              </a:rPr>
              <a:t>: Tuinen bepalen</a:t>
            </a:r>
            <a:endParaRPr lang="nl-NL"/>
          </a:p>
          <a:p>
            <a:pPr marL="996950" lvl="2"/>
            <a:r>
              <a:rPr lang="nl-NL">
                <a:latin typeface="Arial"/>
                <a:cs typeface="Arial"/>
              </a:rPr>
              <a:t>Percelen met verblijfsobjecten met woonfunctie of logiesfunctie (= woningen)</a:t>
            </a:r>
            <a:endParaRPr lang="nl-NL">
              <a:cs typeface="Arial"/>
            </a:endParaRPr>
          </a:p>
          <a:p>
            <a:pPr marL="996950" lvl="2"/>
            <a:r>
              <a:rPr lang="nl-NL">
                <a:latin typeface="Arial"/>
                <a:cs typeface="Arial"/>
              </a:rPr>
              <a:t>Tuin = perceel – panden (e.g., woning, schuur, </a:t>
            </a:r>
            <a:r>
              <a:rPr lang="nl-NL" err="1">
                <a:latin typeface="Arial"/>
                <a:cs typeface="Arial"/>
              </a:rPr>
              <a:t>garage-box</a:t>
            </a:r>
            <a:r>
              <a:rPr lang="nl-NL">
                <a:latin typeface="Arial"/>
                <a:cs typeface="Arial"/>
              </a:rPr>
              <a:t>)</a:t>
            </a:r>
            <a:endParaRPr lang="nl-NL">
              <a:cs typeface="Arial"/>
            </a:endParaRPr>
          </a:p>
          <a:p>
            <a:pPr lvl="1"/>
            <a:endParaRPr lang="nl-NL">
              <a:solidFill>
                <a:srgbClr val="FF0000"/>
              </a:solidFill>
            </a:endParaRPr>
          </a:p>
        </p:txBody>
      </p:sp>
    </p:spTree>
    <p:extLst>
      <p:ext uri="{BB962C8B-B14F-4D97-AF65-F5344CB8AC3E}">
        <p14:creationId xmlns:p14="http://schemas.microsoft.com/office/powerpoint/2010/main" val="33213610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E0B68-502E-4FD0-B461-D2AD67311F88}"/>
              </a:ext>
            </a:extLst>
          </p:cNvPr>
          <p:cNvSpPr>
            <a:spLocks noGrp="1"/>
          </p:cNvSpPr>
          <p:nvPr>
            <p:ph type="title"/>
          </p:nvPr>
        </p:nvSpPr>
        <p:spPr/>
        <p:txBody>
          <a:bodyPr/>
          <a:lstStyle/>
          <a:p>
            <a:r>
              <a:rPr lang="nl-NL" sz="2800" b="0">
                <a:solidFill>
                  <a:srgbClr val="F07E23"/>
                </a:solidFill>
                <a:latin typeface="Arial"/>
                <a:cs typeface="Arial"/>
              </a:rPr>
              <a:t>Methode</a:t>
            </a:r>
            <a:r>
              <a:rPr lang="nl-NL" sz="2800" b="0">
                <a:latin typeface="Arial"/>
                <a:cs typeface="Arial"/>
              </a:rPr>
              <a:t> </a:t>
            </a:r>
            <a:r>
              <a:rPr lang="nl-NL" sz="2800" b="0" err="1">
                <a:latin typeface="Arial"/>
                <a:cs typeface="Arial"/>
              </a:rPr>
              <a:t>NDVI</a:t>
            </a:r>
            <a:br>
              <a:rPr lang="nl-NL" sz="2800">
                <a:latin typeface="Arial"/>
                <a:cs typeface="Arial"/>
              </a:rPr>
            </a:br>
            <a:r>
              <a:rPr lang="nl-NL" sz="2000" b="0">
                <a:solidFill>
                  <a:srgbClr val="F07E23"/>
                </a:solidFill>
                <a:latin typeface="Arial"/>
                <a:cs typeface="Arial"/>
              </a:rPr>
              <a:t>Detecteren van groen op percelen van particulieren: tuinen &amp; daken</a:t>
            </a:r>
          </a:p>
          <a:p>
            <a:endParaRPr lang="nl-NL" sz="2800"/>
          </a:p>
        </p:txBody>
      </p:sp>
      <p:sp>
        <p:nvSpPr>
          <p:cNvPr id="6" name="Tijdelijke aanduiding voor inhoud 2">
            <a:extLst>
              <a:ext uri="{FF2B5EF4-FFF2-40B4-BE49-F238E27FC236}">
                <a16:creationId xmlns:a16="http://schemas.microsoft.com/office/drawing/2014/main" id="{CD0CE7DC-31DB-4373-A8A2-B15B839A9BDD}"/>
              </a:ext>
            </a:extLst>
          </p:cNvPr>
          <p:cNvSpPr>
            <a:spLocks noGrp="1"/>
          </p:cNvSpPr>
          <p:nvPr>
            <p:ph idx="1"/>
          </p:nvPr>
        </p:nvSpPr>
        <p:spPr>
          <a:xfrm>
            <a:off x="785192" y="1947850"/>
            <a:ext cx="10397334" cy="4221436"/>
          </a:xfrm>
        </p:spPr>
        <p:txBody>
          <a:bodyPr/>
          <a:lstStyle/>
          <a:p>
            <a:pPr marL="269875" lvl="1" indent="0">
              <a:buNone/>
            </a:pPr>
            <a:r>
              <a:rPr lang="nl-NL">
                <a:solidFill>
                  <a:schemeClr val="bg2"/>
                </a:solidFill>
                <a:latin typeface="Arial"/>
                <a:cs typeface="Arial"/>
              </a:rPr>
              <a:t>Stap 2</a:t>
            </a:r>
            <a:r>
              <a:rPr lang="nl-NL">
                <a:latin typeface="Arial"/>
                <a:cs typeface="Arial"/>
              </a:rPr>
              <a:t>: </a:t>
            </a:r>
            <a:r>
              <a:rPr lang="nl-NL" err="1">
                <a:latin typeface="Arial"/>
                <a:cs typeface="Arial"/>
              </a:rPr>
              <a:t>NDVI</a:t>
            </a:r>
            <a:r>
              <a:rPr lang="nl-NL">
                <a:latin typeface="Arial"/>
                <a:cs typeface="Arial"/>
              </a:rPr>
              <a:t> scores berekenen o.b.v. luchtfoto rasterdata, alles &gt; 0.2 meenemen</a:t>
            </a:r>
            <a:br>
              <a:rPr lang="nl-NL">
                <a:latin typeface="Arial"/>
                <a:cs typeface="Arial"/>
              </a:rPr>
            </a:br>
            <a:r>
              <a:rPr lang="nl-NL">
                <a:latin typeface="Arial"/>
                <a:cs typeface="Arial"/>
              </a:rPr>
              <a:t>             als (gezonde) vegetatie</a:t>
            </a:r>
            <a:endParaRPr lang="nl-NL">
              <a:cs typeface="Arial"/>
            </a:endParaRPr>
          </a:p>
          <a:p>
            <a:pPr lvl="1"/>
            <a:endParaRPr lang="nl-NL">
              <a:solidFill>
                <a:srgbClr val="FF0000"/>
              </a:solidFill>
            </a:endParaRPr>
          </a:p>
        </p:txBody>
      </p:sp>
      <p:pic>
        <p:nvPicPr>
          <p:cNvPr id="4" name="Afbeelding 4">
            <a:extLst>
              <a:ext uri="{FF2B5EF4-FFF2-40B4-BE49-F238E27FC236}">
                <a16:creationId xmlns:a16="http://schemas.microsoft.com/office/drawing/2014/main" id="{46DA14CA-8CF3-4AD9-B1E2-169D05E3BD8F}"/>
              </a:ext>
            </a:extLst>
          </p:cNvPr>
          <p:cNvPicPr>
            <a:picLocks noChangeAspect="1"/>
          </p:cNvPicPr>
          <p:nvPr/>
        </p:nvPicPr>
        <p:blipFill rotWithShape="1">
          <a:blip r:embed="rId2"/>
          <a:srcRect l="29386" t="2933" r="21053" b="9677"/>
          <a:stretch/>
        </p:blipFill>
        <p:spPr>
          <a:xfrm>
            <a:off x="6017724" y="2492741"/>
            <a:ext cx="4925702" cy="4329922"/>
          </a:xfrm>
          <a:prstGeom prst="rect">
            <a:avLst/>
          </a:prstGeom>
        </p:spPr>
      </p:pic>
    </p:spTree>
    <p:extLst>
      <p:ext uri="{BB962C8B-B14F-4D97-AF65-F5344CB8AC3E}">
        <p14:creationId xmlns:p14="http://schemas.microsoft.com/office/powerpoint/2010/main" val="2611135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E0B68-502E-4FD0-B461-D2AD67311F88}"/>
              </a:ext>
            </a:extLst>
          </p:cNvPr>
          <p:cNvSpPr>
            <a:spLocks noGrp="1"/>
          </p:cNvSpPr>
          <p:nvPr>
            <p:ph type="title"/>
          </p:nvPr>
        </p:nvSpPr>
        <p:spPr/>
        <p:txBody>
          <a:bodyPr/>
          <a:lstStyle/>
          <a:p>
            <a:r>
              <a:rPr lang="nl-NL" sz="2800" b="0">
                <a:solidFill>
                  <a:srgbClr val="F07E23"/>
                </a:solidFill>
                <a:latin typeface="Arial"/>
                <a:cs typeface="Arial"/>
              </a:rPr>
              <a:t>Methode</a:t>
            </a:r>
            <a:r>
              <a:rPr lang="nl-NL" sz="2800" b="0">
                <a:latin typeface="Arial"/>
                <a:cs typeface="Arial"/>
              </a:rPr>
              <a:t> proportie vegetatie tuin</a:t>
            </a:r>
            <a:br>
              <a:rPr lang="nl-NL" sz="2800">
                <a:latin typeface="Arial"/>
                <a:cs typeface="Arial"/>
              </a:rPr>
            </a:br>
            <a:r>
              <a:rPr lang="nl-NL" sz="2000" b="0">
                <a:solidFill>
                  <a:srgbClr val="F07E23"/>
                </a:solidFill>
                <a:latin typeface="Arial"/>
                <a:cs typeface="Arial"/>
              </a:rPr>
              <a:t>Detecteren van groen op percelen van particulieren: tuinen &amp; daken</a:t>
            </a:r>
          </a:p>
          <a:p>
            <a:endParaRPr lang="nl-NL" sz="2800"/>
          </a:p>
        </p:txBody>
      </p:sp>
      <p:sp>
        <p:nvSpPr>
          <p:cNvPr id="6" name="Tijdelijke aanduiding voor inhoud 2">
            <a:extLst>
              <a:ext uri="{FF2B5EF4-FFF2-40B4-BE49-F238E27FC236}">
                <a16:creationId xmlns:a16="http://schemas.microsoft.com/office/drawing/2014/main" id="{CD0CE7DC-31DB-4373-A8A2-B15B839A9BDD}"/>
              </a:ext>
            </a:extLst>
          </p:cNvPr>
          <p:cNvSpPr>
            <a:spLocks noGrp="1"/>
          </p:cNvSpPr>
          <p:nvPr>
            <p:ph idx="1"/>
          </p:nvPr>
        </p:nvSpPr>
        <p:spPr>
          <a:xfrm>
            <a:off x="785192" y="1959223"/>
            <a:ext cx="10397334" cy="4210063"/>
          </a:xfrm>
        </p:spPr>
        <p:txBody>
          <a:bodyPr/>
          <a:lstStyle/>
          <a:p>
            <a:pPr marL="269875" lvl="1" indent="0">
              <a:buNone/>
            </a:pPr>
            <a:r>
              <a:rPr lang="nl-NL">
                <a:solidFill>
                  <a:schemeClr val="bg2"/>
                </a:solidFill>
                <a:latin typeface="Arial"/>
                <a:cs typeface="Arial"/>
              </a:rPr>
              <a:t>Stap 3</a:t>
            </a:r>
            <a:r>
              <a:rPr lang="nl-NL">
                <a:latin typeface="Arial"/>
                <a:cs typeface="Arial"/>
              </a:rPr>
              <a:t>: Data van stap 1 en 2 combineren om tot gewenste berekeningen te komen: </a:t>
            </a:r>
            <a:r>
              <a:rPr lang="nl-NL" i="1">
                <a:latin typeface="Arial"/>
                <a:cs typeface="Arial"/>
              </a:rPr>
              <a:t>proportie vegetatie per tuin</a:t>
            </a:r>
            <a:endParaRPr lang="nl-NL" i="1"/>
          </a:p>
        </p:txBody>
      </p:sp>
      <p:pic>
        <p:nvPicPr>
          <p:cNvPr id="4" name="Afbeelding 4">
            <a:extLst>
              <a:ext uri="{FF2B5EF4-FFF2-40B4-BE49-F238E27FC236}">
                <a16:creationId xmlns:a16="http://schemas.microsoft.com/office/drawing/2014/main" id="{94B7E20F-3747-4695-9B5B-48F649B61E2C}"/>
              </a:ext>
            </a:extLst>
          </p:cNvPr>
          <p:cNvPicPr>
            <a:picLocks noChangeAspect="1"/>
          </p:cNvPicPr>
          <p:nvPr/>
        </p:nvPicPr>
        <p:blipFill rotWithShape="1">
          <a:blip r:embed="rId2"/>
          <a:srcRect l="25915" t="3049" r="17427" b="10061"/>
          <a:stretch/>
        </p:blipFill>
        <p:spPr>
          <a:xfrm>
            <a:off x="5928840" y="2769776"/>
            <a:ext cx="5195177" cy="4011431"/>
          </a:xfrm>
          <a:prstGeom prst="rect">
            <a:avLst/>
          </a:prstGeom>
        </p:spPr>
      </p:pic>
    </p:spTree>
    <p:extLst>
      <p:ext uri="{BB962C8B-B14F-4D97-AF65-F5344CB8AC3E}">
        <p14:creationId xmlns:p14="http://schemas.microsoft.com/office/powerpoint/2010/main" val="35869274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Afbeelding 6" descr="Afbeelding met kaart&#10;&#10;Automatisch gegenereerde beschrijving">
            <a:extLst>
              <a:ext uri="{FF2B5EF4-FFF2-40B4-BE49-F238E27FC236}">
                <a16:creationId xmlns:a16="http://schemas.microsoft.com/office/drawing/2014/main" id="{EC822680-C399-4847-BE66-643D55A026D6}"/>
              </a:ext>
            </a:extLst>
          </p:cNvPr>
          <p:cNvPicPr>
            <a:picLocks noChangeAspect="1"/>
          </p:cNvPicPr>
          <p:nvPr/>
        </p:nvPicPr>
        <p:blipFill rotWithShape="1">
          <a:blip r:embed="rId3"/>
          <a:srcRect l="2732" t="2459" r="4371" b="2732"/>
          <a:stretch/>
        </p:blipFill>
        <p:spPr>
          <a:xfrm>
            <a:off x="7806520" y="2375848"/>
            <a:ext cx="4380776" cy="4483776"/>
          </a:xfrm>
          <a:prstGeom prst="rect">
            <a:avLst/>
          </a:prstGeom>
        </p:spPr>
      </p:pic>
      <p:sp>
        <p:nvSpPr>
          <p:cNvPr id="2" name="Title 1">
            <a:extLst>
              <a:ext uri="{FF2B5EF4-FFF2-40B4-BE49-F238E27FC236}">
                <a16:creationId xmlns:a16="http://schemas.microsoft.com/office/drawing/2014/main" id="{0F3E0B68-502E-4FD0-B461-D2AD67311F88}"/>
              </a:ext>
            </a:extLst>
          </p:cNvPr>
          <p:cNvSpPr>
            <a:spLocks noGrp="1"/>
          </p:cNvSpPr>
          <p:nvPr>
            <p:ph type="title"/>
          </p:nvPr>
        </p:nvSpPr>
        <p:spPr/>
        <p:txBody>
          <a:bodyPr/>
          <a:lstStyle/>
          <a:p>
            <a:r>
              <a:rPr lang="nl-NL" sz="2800" b="0">
                <a:solidFill>
                  <a:srgbClr val="F07E23"/>
                </a:solidFill>
                <a:latin typeface="Arial"/>
                <a:cs typeface="Arial"/>
              </a:rPr>
              <a:t>Methode</a:t>
            </a:r>
            <a:r>
              <a:rPr lang="nl-NL" sz="2800" b="0">
                <a:latin typeface="Arial"/>
                <a:cs typeface="Arial"/>
              </a:rPr>
              <a:t> Hoogte </a:t>
            </a:r>
            <a:br>
              <a:rPr lang="nl-NL" sz="2800">
                <a:latin typeface="Arial"/>
                <a:cs typeface="Arial"/>
              </a:rPr>
            </a:br>
            <a:r>
              <a:rPr lang="nl-NL" sz="2000" b="0">
                <a:solidFill>
                  <a:srgbClr val="F07E23"/>
                </a:solidFill>
                <a:latin typeface="Arial"/>
                <a:cs typeface="Arial"/>
              </a:rPr>
              <a:t>Detecteren van groen op percelen van particulieren: tuinen &amp; daken</a:t>
            </a:r>
          </a:p>
          <a:p>
            <a:endParaRPr lang="nl-NL" sz="2800"/>
          </a:p>
        </p:txBody>
      </p:sp>
      <p:sp>
        <p:nvSpPr>
          <p:cNvPr id="6" name="Tijdelijke aanduiding voor inhoud 2">
            <a:extLst>
              <a:ext uri="{FF2B5EF4-FFF2-40B4-BE49-F238E27FC236}">
                <a16:creationId xmlns:a16="http://schemas.microsoft.com/office/drawing/2014/main" id="{CD0CE7DC-31DB-4373-A8A2-B15B839A9BDD}"/>
              </a:ext>
            </a:extLst>
          </p:cNvPr>
          <p:cNvSpPr>
            <a:spLocks noGrp="1"/>
          </p:cNvSpPr>
          <p:nvPr>
            <p:ph idx="1"/>
          </p:nvPr>
        </p:nvSpPr>
        <p:spPr>
          <a:xfrm>
            <a:off x="785192" y="1913731"/>
            <a:ext cx="10397334" cy="4255555"/>
          </a:xfrm>
        </p:spPr>
        <p:txBody>
          <a:bodyPr/>
          <a:lstStyle/>
          <a:p>
            <a:pPr marL="269875" lvl="1" indent="0">
              <a:buNone/>
            </a:pPr>
            <a:r>
              <a:rPr lang="nl-NL">
                <a:solidFill>
                  <a:schemeClr val="bg2"/>
                </a:solidFill>
                <a:latin typeface="Arial"/>
                <a:cs typeface="Arial"/>
              </a:rPr>
              <a:t>Stap 4</a:t>
            </a:r>
            <a:r>
              <a:rPr lang="nl-NL">
                <a:latin typeface="Arial"/>
                <a:cs typeface="Arial"/>
              </a:rPr>
              <a:t>. Actueel Hoogtebestand Nederland (</a:t>
            </a:r>
            <a:r>
              <a:rPr lang="nl-NL" err="1">
                <a:latin typeface="Arial"/>
                <a:cs typeface="Arial"/>
              </a:rPr>
              <a:t>AHN3</a:t>
            </a:r>
            <a:r>
              <a:rPr lang="nl-NL">
                <a:latin typeface="Arial"/>
                <a:cs typeface="Arial"/>
              </a:rPr>
              <a:t>)</a:t>
            </a:r>
            <a:endParaRPr lang="nl-NL"/>
          </a:p>
          <a:p>
            <a:pPr marL="825500" lvl="2" indent="-285750"/>
            <a:r>
              <a:rPr lang="nl-NL" sz="1400">
                <a:solidFill>
                  <a:schemeClr val="bg1">
                    <a:lumMod val="85000"/>
                  </a:schemeClr>
                </a:solidFill>
                <a:latin typeface="Arial"/>
                <a:cs typeface="Arial"/>
                <a:hlinkClick r:id="rId4">
                  <a:extLst>
                    <a:ext uri="{A12FA001-AC4F-418D-AE19-62706E023703}">
                      <ahyp:hlinkClr xmlns:ahyp="http://schemas.microsoft.com/office/drawing/2018/hyperlinkcolor" val="tx"/>
                    </a:ext>
                  </a:extLst>
                </a:hlinkClick>
              </a:rPr>
              <a:t>https://geodata.nationaalgeoregister.nl/ahn3/wcs</a:t>
            </a:r>
            <a:r>
              <a:rPr lang="nl-NL" sz="1400">
                <a:solidFill>
                  <a:schemeClr val="bg1">
                    <a:lumMod val="85000"/>
                  </a:schemeClr>
                </a:solidFill>
                <a:latin typeface="Arial"/>
                <a:cs typeface="Arial"/>
              </a:rPr>
              <a:t>?</a:t>
            </a:r>
            <a:endParaRPr lang="nl-NL" sz="1400">
              <a:solidFill>
                <a:schemeClr val="bg1">
                  <a:lumMod val="85000"/>
                </a:schemeClr>
              </a:solidFill>
              <a:cs typeface="Arial"/>
            </a:endParaRPr>
          </a:p>
          <a:p>
            <a:pPr marL="825500" lvl="2" indent="-285750"/>
            <a:endParaRPr lang="nl-NL" sz="1400">
              <a:solidFill>
                <a:schemeClr val="bg1">
                  <a:lumMod val="85000"/>
                </a:schemeClr>
              </a:solidFill>
              <a:latin typeface="Arial"/>
              <a:cs typeface="Arial"/>
            </a:endParaRPr>
          </a:p>
          <a:p>
            <a:pPr marL="269875" lvl="1" indent="0">
              <a:buNone/>
            </a:pPr>
            <a:r>
              <a:rPr lang="nl-NL">
                <a:latin typeface="Arial"/>
                <a:cs typeface="Arial"/>
              </a:rPr>
              <a:t>Hoogte vegetatie = Digital Surface Model - Digital </a:t>
            </a:r>
            <a:r>
              <a:rPr lang="nl-NL" err="1">
                <a:latin typeface="Arial"/>
                <a:cs typeface="Arial"/>
              </a:rPr>
              <a:t>Terrain</a:t>
            </a:r>
            <a:r>
              <a:rPr lang="nl-NL">
                <a:latin typeface="Arial"/>
                <a:cs typeface="Arial"/>
              </a:rPr>
              <a:t> Model</a:t>
            </a:r>
            <a:endParaRPr lang="nl-NL"/>
          </a:p>
        </p:txBody>
      </p:sp>
      <p:pic>
        <p:nvPicPr>
          <p:cNvPr id="3" name="Afbeelding 3">
            <a:extLst>
              <a:ext uri="{FF2B5EF4-FFF2-40B4-BE49-F238E27FC236}">
                <a16:creationId xmlns:a16="http://schemas.microsoft.com/office/drawing/2014/main" id="{75A2A2EE-BDBD-4EF1-9002-FD998942FD40}"/>
              </a:ext>
            </a:extLst>
          </p:cNvPr>
          <p:cNvPicPr>
            <a:picLocks noChangeAspect="1"/>
          </p:cNvPicPr>
          <p:nvPr/>
        </p:nvPicPr>
        <p:blipFill>
          <a:blip r:embed="rId5"/>
          <a:stretch>
            <a:fillRect/>
          </a:stretch>
        </p:blipFill>
        <p:spPr>
          <a:xfrm>
            <a:off x="936437" y="3571748"/>
            <a:ext cx="4688005" cy="2089001"/>
          </a:xfrm>
          <a:prstGeom prst="rect">
            <a:avLst/>
          </a:prstGeom>
        </p:spPr>
      </p:pic>
    </p:spTree>
    <p:extLst>
      <p:ext uri="{BB962C8B-B14F-4D97-AF65-F5344CB8AC3E}">
        <p14:creationId xmlns:p14="http://schemas.microsoft.com/office/powerpoint/2010/main" val="1947655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E0B68-502E-4FD0-B461-D2AD67311F88}"/>
              </a:ext>
            </a:extLst>
          </p:cNvPr>
          <p:cNvSpPr>
            <a:spLocks noGrp="1"/>
          </p:cNvSpPr>
          <p:nvPr>
            <p:ph type="title"/>
          </p:nvPr>
        </p:nvSpPr>
        <p:spPr/>
        <p:txBody>
          <a:bodyPr/>
          <a:lstStyle/>
          <a:p>
            <a:r>
              <a:rPr lang="nl-NL" sz="2800" b="0">
                <a:solidFill>
                  <a:srgbClr val="F07E23"/>
                </a:solidFill>
                <a:latin typeface="Arial"/>
                <a:cs typeface="Arial"/>
              </a:rPr>
              <a:t>Methode</a:t>
            </a:r>
            <a:r>
              <a:rPr lang="nl-NL" sz="2800" b="0">
                <a:latin typeface="Arial"/>
                <a:cs typeface="Arial"/>
              </a:rPr>
              <a:t> Groen op daken</a:t>
            </a:r>
            <a:br>
              <a:rPr lang="nl-NL" sz="2800">
                <a:latin typeface="Arial"/>
                <a:cs typeface="Arial"/>
              </a:rPr>
            </a:br>
            <a:r>
              <a:rPr lang="nl-NL" sz="2000" b="0">
                <a:solidFill>
                  <a:srgbClr val="F07E23"/>
                </a:solidFill>
                <a:latin typeface="Arial"/>
                <a:cs typeface="Arial"/>
              </a:rPr>
              <a:t>Detecteren van groen op percelen van particulieren: tuinen &amp; daken</a:t>
            </a:r>
          </a:p>
          <a:p>
            <a:endParaRPr lang="nl-NL" sz="2800"/>
          </a:p>
        </p:txBody>
      </p:sp>
      <p:sp>
        <p:nvSpPr>
          <p:cNvPr id="6" name="Tijdelijke aanduiding voor inhoud 2">
            <a:extLst>
              <a:ext uri="{FF2B5EF4-FFF2-40B4-BE49-F238E27FC236}">
                <a16:creationId xmlns:a16="http://schemas.microsoft.com/office/drawing/2014/main" id="{CD0CE7DC-31DB-4373-A8A2-B15B839A9BDD}"/>
              </a:ext>
            </a:extLst>
          </p:cNvPr>
          <p:cNvSpPr>
            <a:spLocks noGrp="1"/>
          </p:cNvSpPr>
          <p:nvPr>
            <p:ph idx="1"/>
          </p:nvPr>
        </p:nvSpPr>
        <p:spPr>
          <a:xfrm>
            <a:off x="785192" y="1800000"/>
            <a:ext cx="10397334" cy="4357913"/>
          </a:xfrm>
        </p:spPr>
        <p:txBody>
          <a:bodyPr/>
          <a:lstStyle/>
          <a:p>
            <a:pPr marL="727075" lvl="1" indent="-457200">
              <a:buAutoNum type="arabicPeriod"/>
            </a:pPr>
            <a:endParaRPr lang="nl-NL">
              <a:cs typeface="Arial"/>
            </a:endParaRPr>
          </a:p>
          <a:p>
            <a:pPr lvl="1"/>
            <a:endParaRPr lang="nl-NL"/>
          </a:p>
          <a:p>
            <a:pPr lvl="1"/>
            <a:endParaRPr lang="nl-NL">
              <a:latin typeface="Arial"/>
              <a:cs typeface="Arial"/>
            </a:endParaRPr>
          </a:p>
          <a:p>
            <a:pPr lvl="1"/>
            <a:endParaRPr lang="nl-NL">
              <a:latin typeface="Arial"/>
              <a:cs typeface="Arial"/>
            </a:endParaRPr>
          </a:p>
          <a:p>
            <a:pPr marL="269875" lvl="1" indent="0">
              <a:buNone/>
            </a:pPr>
            <a:r>
              <a:rPr lang="nl-NL">
                <a:latin typeface="Arial"/>
                <a:cs typeface="Arial"/>
              </a:rPr>
              <a:t>Voor het aandeel </a:t>
            </a:r>
            <a:r>
              <a:rPr lang="nl-NL" b="1">
                <a:latin typeface="Arial"/>
                <a:cs typeface="Arial"/>
              </a:rPr>
              <a:t>groen op daken</a:t>
            </a:r>
            <a:r>
              <a:rPr lang="nl-NL">
                <a:latin typeface="Arial"/>
                <a:cs typeface="Arial"/>
              </a:rPr>
              <a:t> gebruiken we dezelfde </a:t>
            </a:r>
            <a:br>
              <a:rPr lang="nl-NL">
                <a:latin typeface="Arial"/>
                <a:cs typeface="Arial"/>
              </a:rPr>
            </a:br>
            <a:r>
              <a:rPr lang="nl-NL">
                <a:latin typeface="Arial"/>
                <a:cs typeface="Arial"/>
              </a:rPr>
              <a:t>methodiek: daken = percelen – tuin</a:t>
            </a:r>
            <a:endParaRPr lang="nl-NL">
              <a:cs typeface="Arial"/>
            </a:endParaRPr>
          </a:p>
          <a:p>
            <a:pPr lvl="1"/>
            <a:endParaRPr lang="nl-NL">
              <a:solidFill>
                <a:srgbClr val="FF0000"/>
              </a:solidFill>
            </a:endParaRPr>
          </a:p>
          <a:p>
            <a:pPr marL="269875" lvl="1" indent="0">
              <a:buNone/>
            </a:pPr>
            <a:endParaRPr lang="nl-NL">
              <a:solidFill>
                <a:srgbClr val="FF0000"/>
              </a:solidFill>
            </a:endParaRPr>
          </a:p>
        </p:txBody>
      </p:sp>
    </p:spTree>
    <p:extLst>
      <p:ext uri="{BB962C8B-B14F-4D97-AF65-F5344CB8AC3E}">
        <p14:creationId xmlns:p14="http://schemas.microsoft.com/office/powerpoint/2010/main" val="48253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E0B68-502E-4FD0-B461-D2AD67311F88}"/>
              </a:ext>
            </a:extLst>
          </p:cNvPr>
          <p:cNvSpPr>
            <a:spLocks noGrp="1"/>
          </p:cNvSpPr>
          <p:nvPr>
            <p:ph type="title"/>
          </p:nvPr>
        </p:nvSpPr>
        <p:spPr/>
        <p:txBody>
          <a:bodyPr/>
          <a:lstStyle/>
          <a:p>
            <a:r>
              <a:rPr lang="nl-NL" sz="2800" b="0">
                <a:solidFill>
                  <a:srgbClr val="F07E23"/>
                </a:solidFill>
                <a:latin typeface="Arial"/>
                <a:cs typeface="Arial"/>
              </a:rPr>
              <a:t>Methode</a:t>
            </a:r>
            <a:r>
              <a:rPr lang="nl-NL" sz="2800" b="0">
                <a:latin typeface="Arial"/>
                <a:cs typeface="Arial"/>
              </a:rPr>
              <a:t> </a:t>
            </a:r>
            <a:r>
              <a:rPr lang="nl-NL" sz="2000" b="0">
                <a:latin typeface="Arial"/>
                <a:cs typeface="Arial"/>
              </a:rPr>
              <a:t>Gezonde vegetatie </a:t>
            </a:r>
            <a:endParaRPr lang="nl-NL" sz="2000" b="0"/>
          </a:p>
        </p:txBody>
      </p:sp>
      <p:sp>
        <p:nvSpPr>
          <p:cNvPr id="6" name="Tijdelijke aanduiding voor inhoud 2">
            <a:extLst>
              <a:ext uri="{FF2B5EF4-FFF2-40B4-BE49-F238E27FC236}">
                <a16:creationId xmlns:a16="http://schemas.microsoft.com/office/drawing/2014/main" id="{CD0CE7DC-31DB-4373-A8A2-B15B839A9BDD}"/>
              </a:ext>
            </a:extLst>
          </p:cNvPr>
          <p:cNvSpPr>
            <a:spLocks noGrp="1"/>
          </p:cNvSpPr>
          <p:nvPr>
            <p:ph idx="1"/>
          </p:nvPr>
        </p:nvSpPr>
        <p:spPr>
          <a:xfrm>
            <a:off x="785192" y="1800000"/>
            <a:ext cx="10397334" cy="4357913"/>
          </a:xfrm>
        </p:spPr>
        <p:txBody>
          <a:bodyPr/>
          <a:lstStyle/>
          <a:p>
            <a:pPr marL="267970" indent="-267970"/>
            <a:r>
              <a:rPr lang="nl-NL" sz="1800">
                <a:latin typeface="Arial"/>
                <a:cs typeface="Arial"/>
              </a:rPr>
              <a:t>NDVI &gt; 0.2 is een vuistregel en hangt samen met allerlei factoren </a:t>
            </a:r>
            <a:br>
              <a:rPr lang="nl-NL" sz="1800">
                <a:latin typeface="Arial"/>
                <a:cs typeface="Arial"/>
              </a:rPr>
            </a:br>
            <a:r>
              <a:rPr lang="nl-NL" sz="1800">
                <a:latin typeface="Arial"/>
                <a:cs typeface="Arial"/>
              </a:rPr>
              <a:t>waaronder het vegetatietype, vegetatiedichtheid en seizoen.</a:t>
            </a:r>
            <a:endParaRPr lang="nl-NL"/>
          </a:p>
          <a:p>
            <a:pPr marL="267970" indent="-267970"/>
            <a:endParaRPr lang="nl-NL" sz="1800"/>
          </a:p>
          <a:p>
            <a:pPr marL="267970" indent="-267970"/>
            <a:r>
              <a:rPr lang="nl-NL" sz="1800">
                <a:latin typeface="Arial"/>
                <a:cs typeface="Arial"/>
              </a:rPr>
              <a:t>Oplossing: gebruik maken van classificatie-methoden.</a:t>
            </a:r>
          </a:p>
          <a:p>
            <a:pPr lvl="1"/>
            <a:r>
              <a:rPr lang="nl-NL" sz="1600">
                <a:latin typeface="Arial"/>
                <a:cs typeface="Arial"/>
              </a:rPr>
              <a:t>(</a:t>
            </a:r>
            <a:r>
              <a:rPr lang="nl-NL" sz="1600" err="1">
                <a:latin typeface="Arial"/>
                <a:cs typeface="Arial"/>
              </a:rPr>
              <a:t>un</a:t>
            </a:r>
            <a:r>
              <a:rPr lang="nl-NL" sz="1600">
                <a:latin typeface="Arial"/>
                <a:cs typeface="Arial"/>
              </a:rPr>
              <a:t>)</a:t>
            </a:r>
            <a:r>
              <a:rPr lang="nl-NL" sz="1600" err="1">
                <a:latin typeface="Arial"/>
                <a:cs typeface="Arial"/>
              </a:rPr>
              <a:t>supervised</a:t>
            </a:r>
            <a:r>
              <a:rPr lang="nl-NL" sz="1600">
                <a:latin typeface="Arial"/>
                <a:cs typeface="Arial"/>
              </a:rPr>
              <a:t> classificatie</a:t>
            </a:r>
          </a:p>
          <a:p>
            <a:pPr marL="0" indent="0">
              <a:buNone/>
            </a:pPr>
            <a:endParaRPr lang="nl-NL" sz="1800">
              <a:cs typeface="Arial"/>
            </a:endParaRPr>
          </a:p>
          <a:p>
            <a:pPr marL="285750" indent="-285750"/>
            <a:r>
              <a:rPr lang="nl-NL" sz="1800">
                <a:latin typeface="Arial"/>
                <a:cs typeface="Arial"/>
              </a:rPr>
              <a:t>Veel verschillende buurten nodig (</a:t>
            </a:r>
            <a:r>
              <a:rPr lang="nl-NL" sz="1800" err="1">
                <a:latin typeface="Arial"/>
                <a:cs typeface="Arial"/>
              </a:rPr>
              <a:t>computationeel</a:t>
            </a:r>
            <a:r>
              <a:rPr lang="nl-NL" sz="1800">
                <a:latin typeface="Arial"/>
                <a:cs typeface="Arial"/>
              </a:rPr>
              <a:t> zeer intensief)</a:t>
            </a:r>
            <a:endParaRPr lang="nl-NL" sz="1800"/>
          </a:p>
          <a:p>
            <a:pPr marL="285750" indent="-285750"/>
            <a:endParaRPr lang="nl-NL" sz="1800"/>
          </a:p>
          <a:p>
            <a:pPr marL="285750" indent="-285750"/>
            <a:r>
              <a:rPr lang="nl-NL" sz="1800">
                <a:latin typeface="Arial"/>
                <a:cs typeface="Arial"/>
              </a:rPr>
              <a:t>Moet nog uitgezocht worden, vervolgstap</a:t>
            </a:r>
            <a:endParaRPr lang="nl-NL" sz="1800"/>
          </a:p>
          <a:p>
            <a:pPr marL="267970" indent="-267970"/>
            <a:endParaRPr lang="nl-NL" sz="1800"/>
          </a:p>
          <a:p>
            <a:pPr marL="267970" indent="-267970"/>
            <a:endParaRPr lang="nl-NL" sz="1800"/>
          </a:p>
          <a:p>
            <a:pPr lvl="1"/>
            <a:endParaRPr lang="nl-NL" sz="1600"/>
          </a:p>
        </p:txBody>
      </p:sp>
      <p:pic>
        <p:nvPicPr>
          <p:cNvPr id="7" name="Afbeelding 7">
            <a:extLst>
              <a:ext uri="{FF2B5EF4-FFF2-40B4-BE49-F238E27FC236}">
                <a16:creationId xmlns:a16="http://schemas.microsoft.com/office/drawing/2014/main" id="{BC784373-A2AC-46C5-89D8-1DB29EF81AC6}"/>
              </a:ext>
            </a:extLst>
          </p:cNvPr>
          <p:cNvPicPr>
            <a:picLocks noChangeAspect="1"/>
          </p:cNvPicPr>
          <p:nvPr/>
        </p:nvPicPr>
        <p:blipFill>
          <a:blip r:embed="rId3"/>
          <a:stretch>
            <a:fillRect/>
          </a:stretch>
        </p:blipFill>
        <p:spPr>
          <a:xfrm>
            <a:off x="7829266" y="217011"/>
            <a:ext cx="4255826" cy="2250036"/>
          </a:xfrm>
          <a:prstGeom prst="rect">
            <a:avLst/>
          </a:prstGeom>
        </p:spPr>
      </p:pic>
    </p:spTree>
    <p:extLst>
      <p:ext uri="{BB962C8B-B14F-4D97-AF65-F5344CB8AC3E}">
        <p14:creationId xmlns:p14="http://schemas.microsoft.com/office/powerpoint/2010/main" val="1872142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E0B68-502E-4FD0-B461-D2AD67311F88}"/>
              </a:ext>
            </a:extLst>
          </p:cNvPr>
          <p:cNvSpPr>
            <a:spLocks noGrp="1"/>
          </p:cNvSpPr>
          <p:nvPr>
            <p:ph type="title"/>
          </p:nvPr>
        </p:nvSpPr>
        <p:spPr/>
        <p:txBody>
          <a:bodyPr/>
          <a:lstStyle/>
          <a:p>
            <a:r>
              <a:rPr lang="nl-NL" sz="2800" b="0">
                <a:solidFill>
                  <a:srgbClr val="F07E23"/>
                </a:solidFill>
                <a:latin typeface="Arial"/>
                <a:cs typeface="Arial"/>
              </a:rPr>
              <a:t>Methode</a:t>
            </a:r>
            <a:r>
              <a:rPr lang="nl-NL" sz="2800" b="0">
                <a:latin typeface="Arial"/>
                <a:cs typeface="Arial"/>
              </a:rPr>
              <a:t> Aandachtspunten</a:t>
            </a:r>
            <a:endParaRPr lang="nl-NL" sz="2800" b="0"/>
          </a:p>
        </p:txBody>
      </p:sp>
      <p:sp>
        <p:nvSpPr>
          <p:cNvPr id="6" name="Tijdelijke aanduiding voor inhoud 2">
            <a:extLst>
              <a:ext uri="{FF2B5EF4-FFF2-40B4-BE49-F238E27FC236}">
                <a16:creationId xmlns:a16="http://schemas.microsoft.com/office/drawing/2014/main" id="{CD0CE7DC-31DB-4373-A8A2-B15B839A9BDD}"/>
              </a:ext>
            </a:extLst>
          </p:cNvPr>
          <p:cNvSpPr>
            <a:spLocks noGrp="1"/>
          </p:cNvSpPr>
          <p:nvPr>
            <p:ph idx="1"/>
          </p:nvPr>
        </p:nvSpPr>
        <p:spPr>
          <a:xfrm>
            <a:off x="785192" y="1800000"/>
            <a:ext cx="10397334" cy="4357913"/>
          </a:xfrm>
        </p:spPr>
        <p:txBody>
          <a:bodyPr/>
          <a:lstStyle/>
          <a:p>
            <a:pPr marL="267970" indent="-267970"/>
            <a:r>
              <a:rPr lang="nl-NL" sz="1800">
                <a:latin typeface="Arial"/>
                <a:cs typeface="Arial"/>
              </a:rPr>
              <a:t>Verschil in groen afhankelijk van momentopname: tussen mei en oktober </a:t>
            </a:r>
            <a:br>
              <a:rPr lang="nl-NL" sz="1800">
                <a:latin typeface="Arial"/>
                <a:cs typeface="Arial"/>
              </a:rPr>
            </a:br>
            <a:r>
              <a:rPr lang="nl-NL" sz="1800">
                <a:latin typeface="Arial"/>
                <a:cs typeface="Arial"/>
              </a:rPr>
              <a:t>wordt de luchtfoto gevlogen.</a:t>
            </a:r>
            <a:endParaRPr lang="nl-NL">
              <a:latin typeface="Arial"/>
              <a:cs typeface="Arial"/>
            </a:endParaRPr>
          </a:p>
          <a:p>
            <a:pPr marL="267970" indent="-267970"/>
            <a:endParaRPr lang="nl-NL" sz="1800">
              <a:latin typeface="Arial"/>
              <a:cs typeface="Arial"/>
            </a:endParaRPr>
          </a:p>
          <a:p>
            <a:pPr marL="267970" indent="-267970"/>
            <a:r>
              <a:rPr lang="nl-NL" sz="1800">
                <a:latin typeface="Arial"/>
                <a:cs typeface="Arial"/>
              </a:rPr>
              <a:t>Onjuiste NDVI waarde door schaduw van objecten</a:t>
            </a:r>
          </a:p>
          <a:p>
            <a:pPr marL="267970" indent="-267970"/>
            <a:endParaRPr lang="nl-NL" sz="1800"/>
          </a:p>
          <a:p>
            <a:pPr marL="267970" indent="-267970"/>
            <a:r>
              <a:rPr lang="nl-NL" sz="1800">
                <a:latin typeface="Arial"/>
                <a:cs typeface="Arial"/>
              </a:rPr>
              <a:t>Kleine stukken groen worden niet goed meegenomen: oorzaak lage resolutie</a:t>
            </a:r>
          </a:p>
          <a:p>
            <a:pPr marL="267970" indent="-267970"/>
            <a:endParaRPr lang="nl-NL" sz="1800"/>
          </a:p>
          <a:p>
            <a:pPr marL="267970" indent="-267970"/>
            <a:endParaRPr lang="nl-NL" sz="1800"/>
          </a:p>
        </p:txBody>
      </p:sp>
      <p:pic>
        <p:nvPicPr>
          <p:cNvPr id="3" name="Afbeelding 3">
            <a:extLst>
              <a:ext uri="{FF2B5EF4-FFF2-40B4-BE49-F238E27FC236}">
                <a16:creationId xmlns:a16="http://schemas.microsoft.com/office/drawing/2014/main" id="{2548AB52-A663-47C9-9D83-F45226A02ACF}"/>
              </a:ext>
            </a:extLst>
          </p:cNvPr>
          <p:cNvPicPr>
            <a:picLocks noChangeAspect="1"/>
          </p:cNvPicPr>
          <p:nvPr/>
        </p:nvPicPr>
        <p:blipFill>
          <a:blip r:embed="rId3"/>
          <a:stretch>
            <a:fillRect/>
          </a:stretch>
        </p:blipFill>
        <p:spPr>
          <a:xfrm>
            <a:off x="8310695" y="3749993"/>
            <a:ext cx="3507658" cy="2888514"/>
          </a:xfrm>
          <a:prstGeom prst="rect">
            <a:avLst/>
          </a:prstGeom>
        </p:spPr>
      </p:pic>
    </p:spTree>
    <p:extLst>
      <p:ext uri="{BB962C8B-B14F-4D97-AF65-F5344CB8AC3E}">
        <p14:creationId xmlns:p14="http://schemas.microsoft.com/office/powerpoint/2010/main" val="3482088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B3D21F-B8FF-41A4-8DE7-71BFA07E603C}"/>
              </a:ext>
            </a:extLst>
          </p:cNvPr>
          <p:cNvSpPr>
            <a:spLocks noGrp="1"/>
          </p:cNvSpPr>
          <p:nvPr>
            <p:ph type="title"/>
          </p:nvPr>
        </p:nvSpPr>
        <p:spPr>
          <a:xfrm>
            <a:off x="1080000" y="1080000"/>
            <a:ext cx="9276589" cy="1119498"/>
          </a:xfrm>
        </p:spPr>
        <p:txBody>
          <a:bodyPr/>
          <a:lstStyle/>
          <a:p>
            <a:r>
              <a:rPr lang="nl-NL" b="0">
                <a:solidFill>
                  <a:srgbClr val="F07E23"/>
                </a:solidFill>
                <a:latin typeface="Arial"/>
                <a:cs typeface="Arial"/>
              </a:rPr>
              <a:t>Methode</a:t>
            </a:r>
            <a:r>
              <a:rPr lang="nl-NL" b="0">
                <a:latin typeface="Arial"/>
                <a:cs typeface="Arial"/>
              </a:rPr>
              <a:t> Open source</a:t>
            </a:r>
          </a:p>
        </p:txBody>
      </p:sp>
      <p:pic>
        <p:nvPicPr>
          <p:cNvPr id="1026" name="Picture 2">
            <a:extLst>
              <a:ext uri="{FF2B5EF4-FFF2-40B4-BE49-F238E27FC236}">
                <a16:creationId xmlns:a16="http://schemas.microsoft.com/office/drawing/2014/main" id="{F6D2FDDF-AF1F-4981-904E-0153224965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912" y="2245577"/>
            <a:ext cx="4591109" cy="2562135"/>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4">
            <a:extLst>
              <a:ext uri="{FF2B5EF4-FFF2-40B4-BE49-F238E27FC236}">
                <a16:creationId xmlns:a16="http://schemas.microsoft.com/office/drawing/2014/main" id="{268394C1-2F5E-4D1F-95C8-0D94D80698B0}"/>
              </a:ext>
            </a:extLst>
          </p:cNvPr>
          <p:cNvPicPr>
            <a:picLocks noChangeAspect="1"/>
          </p:cNvPicPr>
          <p:nvPr/>
        </p:nvPicPr>
        <p:blipFill>
          <a:blip r:embed="rId4"/>
          <a:stretch>
            <a:fillRect/>
          </a:stretch>
        </p:blipFill>
        <p:spPr>
          <a:xfrm>
            <a:off x="5593410" y="3058014"/>
            <a:ext cx="3844786" cy="1131270"/>
          </a:xfrm>
          <a:prstGeom prst="rect">
            <a:avLst/>
          </a:prstGeom>
        </p:spPr>
      </p:pic>
    </p:spTree>
    <p:extLst>
      <p:ext uri="{BB962C8B-B14F-4D97-AF65-F5344CB8AC3E}">
        <p14:creationId xmlns:p14="http://schemas.microsoft.com/office/powerpoint/2010/main" val="3567813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E0B68-502E-4FD0-B461-D2AD67311F88}"/>
              </a:ext>
            </a:extLst>
          </p:cNvPr>
          <p:cNvSpPr>
            <a:spLocks noGrp="1"/>
          </p:cNvSpPr>
          <p:nvPr>
            <p:ph type="title"/>
          </p:nvPr>
        </p:nvSpPr>
        <p:spPr/>
        <p:txBody>
          <a:bodyPr/>
          <a:lstStyle/>
          <a:p>
            <a:r>
              <a:rPr lang="nl-NL" sz="2800" b="0">
                <a:latin typeface="Arial"/>
                <a:cs typeface="Arial"/>
              </a:rPr>
              <a:t>Opzet presentatie</a:t>
            </a:r>
          </a:p>
        </p:txBody>
      </p:sp>
      <p:sp>
        <p:nvSpPr>
          <p:cNvPr id="6" name="Tijdelijke aanduiding voor inhoud 2">
            <a:extLst>
              <a:ext uri="{FF2B5EF4-FFF2-40B4-BE49-F238E27FC236}">
                <a16:creationId xmlns:a16="http://schemas.microsoft.com/office/drawing/2014/main" id="{CD0CE7DC-31DB-4373-A8A2-B15B839A9BDD}"/>
              </a:ext>
            </a:extLst>
          </p:cNvPr>
          <p:cNvSpPr>
            <a:spLocks noGrp="1"/>
          </p:cNvSpPr>
          <p:nvPr>
            <p:ph idx="1"/>
          </p:nvPr>
        </p:nvSpPr>
        <p:spPr>
          <a:xfrm>
            <a:off x="1182757" y="1800000"/>
            <a:ext cx="9999769" cy="4357913"/>
          </a:xfrm>
        </p:spPr>
        <p:txBody>
          <a:bodyPr/>
          <a:lstStyle/>
          <a:p>
            <a:pPr marL="267970" indent="-267970"/>
            <a:r>
              <a:rPr lang="nl-NL" sz="2200">
                <a:solidFill>
                  <a:srgbClr val="F07E23"/>
                </a:solidFill>
                <a:latin typeface="Arial"/>
                <a:cs typeface="Arial"/>
              </a:rPr>
              <a:t>I. Achtergrond onderzoek</a:t>
            </a:r>
          </a:p>
          <a:p>
            <a:pPr lvl="2"/>
            <a:r>
              <a:rPr lang="nl-NL">
                <a:latin typeface="Arial"/>
                <a:cs typeface="Arial"/>
              </a:rPr>
              <a:t>Aanleiding en uitgangspunten</a:t>
            </a:r>
          </a:p>
          <a:p>
            <a:pPr lvl="2"/>
            <a:r>
              <a:rPr lang="nl-NL">
                <a:latin typeface="Arial"/>
                <a:cs typeface="Arial"/>
              </a:rPr>
              <a:t>Groen in de private buitenruimte</a:t>
            </a:r>
            <a:endParaRPr lang="nl-NL"/>
          </a:p>
          <a:p>
            <a:pPr marL="269875" lvl="1" indent="0">
              <a:buNone/>
            </a:pPr>
            <a:endParaRPr lang="nl-NL" sz="2000">
              <a:cs typeface="Arial"/>
            </a:endParaRPr>
          </a:p>
          <a:p>
            <a:pPr marL="267970" indent="-267970"/>
            <a:r>
              <a:rPr lang="nl-NL" sz="2200">
                <a:solidFill>
                  <a:srgbClr val="F07E23"/>
                </a:solidFill>
                <a:latin typeface="Arial"/>
                <a:cs typeface="Arial"/>
              </a:rPr>
              <a:t>II. Data en methode</a:t>
            </a:r>
          </a:p>
          <a:p>
            <a:pPr lvl="2"/>
            <a:r>
              <a:rPr lang="nl-NL">
                <a:latin typeface="Arial"/>
                <a:cs typeface="Arial"/>
              </a:rPr>
              <a:t>Databronnen</a:t>
            </a:r>
          </a:p>
          <a:p>
            <a:pPr lvl="2"/>
            <a:r>
              <a:rPr lang="nl-NL">
                <a:latin typeface="Arial"/>
                <a:cs typeface="Arial"/>
              </a:rPr>
              <a:t>Gevolgde stappen</a:t>
            </a:r>
          </a:p>
          <a:p>
            <a:pPr lvl="2"/>
            <a:r>
              <a:rPr lang="nl-NL">
                <a:latin typeface="Arial"/>
                <a:cs typeface="Arial"/>
              </a:rPr>
              <a:t>Discussiepunten methode</a:t>
            </a:r>
            <a:endParaRPr lang="nl-NL">
              <a:cs typeface="Arial"/>
            </a:endParaRPr>
          </a:p>
          <a:p>
            <a:pPr marL="539750" lvl="2" indent="0">
              <a:buNone/>
            </a:pPr>
            <a:endParaRPr lang="nl-NL">
              <a:cs typeface="Arial"/>
            </a:endParaRPr>
          </a:p>
          <a:p>
            <a:pPr marL="267970" indent="-267970"/>
            <a:r>
              <a:rPr lang="nl-NL" sz="2200">
                <a:solidFill>
                  <a:srgbClr val="F07E23"/>
                </a:solidFill>
                <a:latin typeface="Arial"/>
                <a:cs typeface="Arial"/>
              </a:rPr>
              <a:t>III. Resultaten</a:t>
            </a:r>
          </a:p>
          <a:p>
            <a:pPr marL="0" indent="0">
              <a:buNone/>
            </a:pPr>
            <a:endParaRPr lang="nl-NL" sz="2200">
              <a:cs typeface="Arial"/>
            </a:endParaRPr>
          </a:p>
          <a:p>
            <a:pPr marL="267970" indent="-267970"/>
            <a:r>
              <a:rPr lang="nl-NL" sz="2200">
                <a:solidFill>
                  <a:srgbClr val="F07E23"/>
                </a:solidFill>
                <a:latin typeface="Arial"/>
                <a:cs typeface="Arial"/>
              </a:rPr>
              <a:t>IV. Discussie</a:t>
            </a:r>
          </a:p>
        </p:txBody>
      </p:sp>
    </p:spTree>
    <p:extLst>
      <p:ext uri="{BB962C8B-B14F-4D97-AF65-F5344CB8AC3E}">
        <p14:creationId xmlns:p14="http://schemas.microsoft.com/office/powerpoint/2010/main" val="1522319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B3D21F-B8FF-41A4-8DE7-71BFA07E603C}"/>
              </a:ext>
            </a:extLst>
          </p:cNvPr>
          <p:cNvSpPr>
            <a:spLocks noGrp="1"/>
          </p:cNvSpPr>
          <p:nvPr>
            <p:ph type="title"/>
          </p:nvPr>
        </p:nvSpPr>
        <p:spPr>
          <a:xfrm>
            <a:off x="1080000" y="1080000"/>
            <a:ext cx="9276589" cy="1119498"/>
          </a:xfrm>
        </p:spPr>
        <p:txBody>
          <a:bodyPr/>
          <a:lstStyle/>
          <a:p>
            <a:r>
              <a:rPr lang="nl-NL" b="0">
                <a:solidFill>
                  <a:srgbClr val="F07E23"/>
                </a:solidFill>
                <a:latin typeface="Arial"/>
                <a:cs typeface="Arial"/>
              </a:rPr>
              <a:t>Resultaten</a:t>
            </a:r>
            <a:r>
              <a:rPr lang="nl-NL" b="0">
                <a:latin typeface="Arial"/>
                <a:cs typeface="Arial"/>
              </a:rPr>
              <a:t> </a:t>
            </a:r>
          </a:p>
        </p:txBody>
      </p:sp>
      <p:pic>
        <p:nvPicPr>
          <p:cNvPr id="4" name="Afbeelding 4">
            <a:extLst>
              <a:ext uri="{FF2B5EF4-FFF2-40B4-BE49-F238E27FC236}">
                <a16:creationId xmlns:a16="http://schemas.microsoft.com/office/drawing/2014/main" id="{268394C1-2F5E-4D1F-95C8-0D94D80698B0}"/>
              </a:ext>
            </a:extLst>
          </p:cNvPr>
          <p:cNvPicPr>
            <a:picLocks noChangeAspect="1"/>
          </p:cNvPicPr>
          <p:nvPr/>
        </p:nvPicPr>
        <p:blipFill>
          <a:blip r:embed="rId3"/>
          <a:stretch>
            <a:fillRect/>
          </a:stretch>
        </p:blipFill>
        <p:spPr>
          <a:xfrm>
            <a:off x="1279946" y="3765586"/>
            <a:ext cx="3844786" cy="1131270"/>
          </a:xfrm>
          <a:prstGeom prst="rect">
            <a:avLst/>
          </a:prstGeom>
        </p:spPr>
      </p:pic>
      <p:sp>
        <p:nvSpPr>
          <p:cNvPr id="3" name="Tijdelijke aanduiding voor inhoud 2">
            <a:extLst>
              <a:ext uri="{FF2B5EF4-FFF2-40B4-BE49-F238E27FC236}">
                <a16:creationId xmlns:a16="http://schemas.microsoft.com/office/drawing/2014/main" id="{5466D74E-1C0B-4013-AB00-E855891A2865}"/>
              </a:ext>
            </a:extLst>
          </p:cNvPr>
          <p:cNvSpPr>
            <a:spLocks noGrp="1"/>
          </p:cNvSpPr>
          <p:nvPr>
            <p:ph idx="1"/>
          </p:nvPr>
        </p:nvSpPr>
        <p:spPr>
          <a:xfrm>
            <a:off x="785192" y="1800000"/>
            <a:ext cx="8696442" cy="2520949"/>
          </a:xfrm>
        </p:spPr>
        <p:txBody>
          <a:bodyPr/>
          <a:lstStyle/>
          <a:p>
            <a:pPr marL="267970" indent="-267970"/>
            <a:r>
              <a:rPr lang="nl-NL" sz="1800">
                <a:latin typeface="Arial"/>
                <a:cs typeface="Arial"/>
              </a:rPr>
              <a:t>Vegetatie in Alkmaar (1 specifieke buurt)</a:t>
            </a:r>
          </a:p>
          <a:p>
            <a:pPr marL="267970" indent="-267970"/>
            <a:endParaRPr lang="nl-NL" sz="1800">
              <a:latin typeface="Arial"/>
              <a:cs typeface="Arial"/>
            </a:endParaRPr>
          </a:p>
          <a:p>
            <a:pPr marL="267970" indent="-267970"/>
            <a:r>
              <a:rPr lang="nl-NL" sz="1800">
                <a:latin typeface="Arial"/>
                <a:cs typeface="Arial"/>
              </a:rPr>
              <a:t>Percentages vegetatie op daken en in tuinen</a:t>
            </a:r>
          </a:p>
          <a:p>
            <a:pPr marL="267970" indent="-267970"/>
            <a:endParaRPr lang="nl-NL" sz="1800"/>
          </a:p>
          <a:p>
            <a:pPr marL="267970" indent="-267970"/>
            <a:r>
              <a:rPr lang="nl-NL" sz="1800">
                <a:latin typeface="Arial"/>
                <a:cs typeface="Arial"/>
              </a:rPr>
              <a:t>Vergelijking gevonden vegetatie &amp; luchtfoto</a:t>
            </a:r>
            <a:endParaRPr lang="nl-NL"/>
          </a:p>
          <a:p>
            <a:pPr marL="267970" indent="-267970"/>
            <a:endParaRPr lang="nl-NL" sz="1800"/>
          </a:p>
          <a:p>
            <a:pPr marL="267970" indent="-267970"/>
            <a:endParaRPr lang="nl-NL" sz="1800"/>
          </a:p>
        </p:txBody>
      </p:sp>
      <p:pic>
        <p:nvPicPr>
          <p:cNvPr id="9" name="Afbeelding 9" descr="Afbeelding met tekst&#10;&#10;Automatisch gegenereerde beschrijving">
            <a:extLst>
              <a:ext uri="{FF2B5EF4-FFF2-40B4-BE49-F238E27FC236}">
                <a16:creationId xmlns:a16="http://schemas.microsoft.com/office/drawing/2014/main" id="{C39FFD08-8DB3-49CB-B2DE-F6DCF0AF32DA}"/>
              </a:ext>
            </a:extLst>
          </p:cNvPr>
          <p:cNvPicPr>
            <a:picLocks noChangeAspect="1"/>
          </p:cNvPicPr>
          <p:nvPr/>
        </p:nvPicPr>
        <p:blipFill>
          <a:blip r:embed="rId4"/>
          <a:stretch>
            <a:fillRect/>
          </a:stretch>
        </p:blipFill>
        <p:spPr>
          <a:xfrm>
            <a:off x="7527471" y="3433655"/>
            <a:ext cx="2743200" cy="1977332"/>
          </a:xfrm>
          <a:prstGeom prst="rect">
            <a:avLst/>
          </a:prstGeom>
        </p:spPr>
      </p:pic>
    </p:spTree>
    <p:extLst>
      <p:ext uri="{BB962C8B-B14F-4D97-AF65-F5344CB8AC3E}">
        <p14:creationId xmlns:p14="http://schemas.microsoft.com/office/powerpoint/2010/main" val="2014696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21EF23-C073-4623-82CB-26567C01371B}"/>
              </a:ext>
            </a:extLst>
          </p:cNvPr>
          <p:cNvSpPr>
            <a:spLocks noGrp="1"/>
          </p:cNvSpPr>
          <p:nvPr>
            <p:ph type="title"/>
          </p:nvPr>
        </p:nvSpPr>
        <p:spPr/>
        <p:txBody>
          <a:bodyPr/>
          <a:lstStyle/>
          <a:p>
            <a:r>
              <a:rPr lang="nl-NL">
                <a:solidFill>
                  <a:srgbClr val="F07E23"/>
                </a:solidFill>
                <a:latin typeface="Arial"/>
                <a:cs typeface="Arial"/>
              </a:rPr>
              <a:t>Discussie</a:t>
            </a:r>
            <a:endParaRPr lang="nl-NL"/>
          </a:p>
        </p:txBody>
      </p:sp>
      <p:sp>
        <p:nvSpPr>
          <p:cNvPr id="3" name="Tijdelijke aanduiding voor inhoud 2">
            <a:extLst>
              <a:ext uri="{FF2B5EF4-FFF2-40B4-BE49-F238E27FC236}">
                <a16:creationId xmlns:a16="http://schemas.microsoft.com/office/drawing/2014/main" id="{422E5289-43D7-4E2C-BDD1-CCF4321C329F}"/>
              </a:ext>
            </a:extLst>
          </p:cNvPr>
          <p:cNvSpPr>
            <a:spLocks noGrp="1"/>
          </p:cNvSpPr>
          <p:nvPr>
            <p:ph idx="1"/>
          </p:nvPr>
        </p:nvSpPr>
        <p:spPr>
          <a:xfrm>
            <a:off x="1125897" y="1871651"/>
            <a:ext cx="10264768" cy="4307652"/>
          </a:xfrm>
        </p:spPr>
        <p:txBody>
          <a:bodyPr/>
          <a:lstStyle/>
          <a:p>
            <a:pPr marL="0" indent="0">
              <a:buNone/>
            </a:pPr>
            <a:endParaRPr lang="nl-NL" sz="1800">
              <a:cs typeface="Arial"/>
            </a:endParaRPr>
          </a:p>
          <a:p>
            <a:pPr marL="267970" indent="-267970"/>
            <a:r>
              <a:rPr lang="nl-NL" sz="1800">
                <a:latin typeface="Arial"/>
                <a:cs typeface="Arial"/>
              </a:rPr>
              <a:t>Mogelijkheid om opmerkingen /gedachten op het </a:t>
            </a:r>
            <a:r>
              <a:rPr lang="nl-NL" sz="1800" err="1">
                <a:latin typeface="Arial"/>
                <a:cs typeface="Arial"/>
              </a:rPr>
              <a:t>Miro</a:t>
            </a:r>
            <a:r>
              <a:rPr lang="nl-NL" sz="1800">
                <a:latin typeface="Arial"/>
                <a:cs typeface="Arial"/>
              </a:rPr>
              <a:t>-bord te plaatsen via bijgevoegde link:</a:t>
            </a:r>
            <a:r>
              <a:rPr lang="en-US" sz="1800">
                <a:latin typeface="Arial"/>
                <a:cs typeface="Arial"/>
              </a:rPr>
              <a:t>​</a:t>
            </a:r>
          </a:p>
          <a:p>
            <a:pPr marL="0" indent="0">
              <a:buNone/>
            </a:pPr>
            <a:r>
              <a:rPr lang="nl-NL" sz="1800">
                <a:latin typeface="Arial"/>
                <a:cs typeface="Arial"/>
              </a:rPr>
              <a:t>     </a:t>
            </a:r>
            <a:r>
              <a:rPr lang="nl-NL" sz="1800" u="sng">
                <a:latin typeface="Arial"/>
                <a:cs typeface="Arial"/>
                <a:hlinkClick r:id="rId2"/>
              </a:rPr>
              <a:t>https://miro.com/app/board/o9J_lzklF6c=/</a:t>
            </a:r>
            <a:r>
              <a:rPr lang="nl-NL" sz="1800">
                <a:latin typeface="Arial"/>
                <a:cs typeface="Arial"/>
              </a:rPr>
              <a:t>​</a:t>
            </a:r>
          </a:p>
          <a:p>
            <a:pPr marL="267970" indent="-267970"/>
            <a:endParaRPr lang="nl-NL"/>
          </a:p>
          <a:p>
            <a:pPr marL="267970" indent="-267970"/>
            <a:endParaRPr lang="nl-NL">
              <a:latin typeface="Arial"/>
              <a:cs typeface="Arial"/>
            </a:endParaRPr>
          </a:p>
          <a:p>
            <a:pPr marL="267970" indent="-267970"/>
            <a:r>
              <a:rPr lang="nl-NL" sz="1800">
                <a:latin typeface="Arial"/>
                <a:cs typeface="Arial"/>
              </a:rPr>
              <a:t>Het vergroeningspotentieel in gemeenten, buurten en tuinen is aanzienlijk en snel realiseerbaar</a:t>
            </a:r>
          </a:p>
          <a:p>
            <a:pPr marL="267970" indent="-267970"/>
            <a:endParaRPr lang="nl-NL"/>
          </a:p>
          <a:p>
            <a:pPr marL="267970" indent="-267970"/>
            <a:endParaRPr lang="nl-NL">
              <a:latin typeface="Arial"/>
              <a:cs typeface="Arial"/>
            </a:endParaRPr>
          </a:p>
          <a:p>
            <a:pPr marL="267970" indent="-267970"/>
            <a:r>
              <a:rPr lang="nl-NL" sz="1800">
                <a:latin typeface="Arial"/>
                <a:cs typeface="Arial"/>
              </a:rPr>
              <a:t>Verdere vegetatie in stedelijke gebieden brengt diverse </a:t>
            </a:r>
            <a:r>
              <a:rPr lang="nl-NL" sz="1800" err="1">
                <a:latin typeface="Arial"/>
                <a:cs typeface="Arial"/>
              </a:rPr>
              <a:t>meerwaarden</a:t>
            </a:r>
            <a:r>
              <a:rPr lang="nl-NL" sz="1800">
                <a:latin typeface="Arial"/>
                <a:cs typeface="Arial"/>
              </a:rPr>
              <a:t> mee</a:t>
            </a:r>
          </a:p>
          <a:p>
            <a:pPr marL="0" indent="0">
              <a:buNone/>
            </a:pPr>
            <a:endParaRPr lang="nl-NL" sz="1800"/>
          </a:p>
          <a:p>
            <a:pPr marL="0" indent="0">
              <a:buNone/>
            </a:pPr>
            <a:r>
              <a:rPr lang="nl-NL" sz="1800">
                <a:latin typeface="Arial"/>
                <a:cs typeface="Arial"/>
              </a:rPr>
              <a:t>    (warmtestress, </a:t>
            </a:r>
            <a:r>
              <a:rPr lang="en-US" sz="1800">
                <a:latin typeface="Arial"/>
                <a:cs typeface="Arial"/>
              </a:rPr>
              <a:t>​</a:t>
            </a:r>
            <a:r>
              <a:rPr lang="nl-NL" sz="1800">
                <a:latin typeface="Arial"/>
                <a:cs typeface="Arial"/>
              </a:rPr>
              <a:t>leefbaarheid, klimaatadaptatie, etc.)</a:t>
            </a:r>
            <a:r>
              <a:rPr lang="en-US" sz="1800">
                <a:latin typeface="Arial"/>
                <a:cs typeface="Arial"/>
              </a:rPr>
              <a:t>​</a:t>
            </a:r>
          </a:p>
          <a:p>
            <a:pPr marL="267970" indent="-267970"/>
            <a:endParaRPr lang="nl-NL"/>
          </a:p>
          <a:p>
            <a:pPr marL="267970" indent="-267970"/>
            <a:endParaRPr lang="nl-NL"/>
          </a:p>
        </p:txBody>
      </p:sp>
    </p:spTree>
    <p:extLst>
      <p:ext uri="{BB962C8B-B14F-4D97-AF65-F5344CB8AC3E}">
        <p14:creationId xmlns:p14="http://schemas.microsoft.com/office/powerpoint/2010/main" val="34974491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077F3F-CF67-4745-952A-9B6F2A8DF0DC}"/>
              </a:ext>
            </a:extLst>
          </p:cNvPr>
          <p:cNvSpPr>
            <a:spLocks noGrp="1"/>
          </p:cNvSpPr>
          <p:nvPr>
            <p:ph type="title"/>
          </p:nvPr>
        </p:nvSpPr>
        <p:spPr/>
        <p:txBody>
          <a:bodyPr/>
          <a:lstStyle/>
          <a:p>
            <a:r>
              <a:rPr lang="nl-NL">
                <a:solidFill>
                  <a:srgbClr val="F07E23"/>
                </a:solidFill>
                <a:latin typeface="Arial"/>
                <a:cs typeface="Arial"/>
              </a:rPr>
              <a:t>Bijdragen:</a:t>
            </a:r>
            <a:endParaRPr lang="nl-NL">
              <a:solidFill>
                <a:srgbClr val="F07E23"/>
              </a:solidFill>
            </a:endParaRPr>
          </a:p>
        </p:txBody>
      </p:sp>
      <p:pic>
        <p:nvPicPr>
          <p:cNvPr id="5" name="Afbeelding 5">
            <a:extLst>
              <a:ext uri="{FF2B5EF4-FFF2-40B4-BE49-F238E27FC236}">
                <a16:creationId xmlns:a16="http://schemas.microsoft.com/office/drawing/2014/main" id="{B7E2D0F5-011A-4E14-844E-C561FB6AD2D4}"/>
              </a:ext>
            </a:extLst>
          </p:cNvPr>
          <p:cNvPicPr>
            <a:picLocks noGrp="1" noChangeAspect="1"/>
          </p:cNvPicPr>
          <p:nvPr>
            <p:ph idx="1"/>
          </p:nvPr>
        </p:nvPicPr>
        <p:blipFill>
          <a:blip r:embed="rId2"/>
          <a:stretch>
            <a:fillRect/>
          </a:stretch>
        </p:blipFill>
        <p:spPr>
          <a:xfrm>
            <a:off x="1169185" y="2034294"/>
            <a:ext cx="1392808" cy="685082"/>
          </a:xfrm>
        </p:spPr>
      </p:pic>
      <p:pic>
        <p:nvPicPr>
          <p:cNvPr id="6" name="Afbeelding 6">
            <a:extLst>
              <a:ext uri="{FF2B5EF4-FFF2-40B4-BE49-F238E27FC236}">
                <a16:creationId xmlns:a16="http://schemas.microsoft.com/office/drawing/2014/main" id="{04E445E1-D26C-46CD-8B58-59FEA39A6EE9}"/>
              </a:ext>
            </a:extLst>
          </p:cNvPr>
          <p:cNvPicPr>
            <a:picLocks noChangeAspect="1"/>
          </p:cNvPicPr>
          <p:nvPr/>
        </p:nvPicPr>
        <p:blipFill>
          <a:blip r:embed="rId3"/>
          <a:stretch>
            <a:fillRect/>
          </a:stretch>
        </p:blipFill>
        <p:spPr>
          <a:xfrm>
            <a:off x="3714390" y="1914559"/>
            <a:ext cx="1722408" cy="926194"/>
          </a:xfrm>
          <a:prstGeom prst="rect">
            <a:avLst/>
          </a:prstGeom>
        </p:spPr>
      </p:pic>
      <p:pic>
        <p:nvPicPr>
          <p:cNvPr id="7" name="Afbeelding 7" descr="Afbeelding met tekst&#10;&#10;Automatisch gegenereerde beschrijving">
            <a:extLst>
              <a:ext uri="{FF2B5EF4-FFF2-40B4-BE49-F238E27FC236}">
                <a16:creationId xmlns:a16="http://schemas.microsoft.com/office/drawing/2014/main" id="{FC5975C2-5389-4EE6-85D1-938362457C3A}"/>
              </a:ext>
            </a:extLst>
          </p:cNvPr>
          <p:cNvPicPr>
            <a:picLocks noChangeAspect="1"/>
          </p:cNvPicPr>
          <p:nvPr/>
        </p:nvPicPr>
        <p:blipFill>
          <a:blip r:embed="rId4"/>
          <a:stretch>
            <a:fillRect/>
          </a:stretch>
        </p:blipFill>
        <p:spPr>
          <a:xfrm>
            <a:off x="6261699" y="1935552"/>
            <a:ext cx="1476555" cy="826700"/>
          </a:xfrm>
          <a:prstGeom prst="rect">
            <a:avLst/>
          </a:prstGeom>
        </p:spPr>
      </p:pic>
      <p:pic>
        <p:nvPicPr>
          <p:cNvPr id="8" name="Afbeelding 8">
            <a:extLst>
              <a:ext uri="{FF2B5EF4-FFF2-40B4-BE49-F238E27FC236}">
                <a16:creationId xmlns:a16="http://schemas.microsoft.com/office/drawing/2014/main" id="{6E60AFE0-FCB1-4D09-9AC7-942A615A914E}"/>
              </a:ext>
            </a:extLst>
          </p:cNvPr>
          <p:cNvPicPr>
            <a:picLocks noChangeAspect="1"/>
          </p:cNvPicPr>
          <p:nvPr/>
        </p:nvPicPr>
        <p:blipFill>
          <a:blip r:embed="rId5"/>
          <a:stretch>
            <a:fillRect/>
          </a:stretch>
        </p:blipFill>
        <p:spPr>
          <a:xfrm>
            <a:off x="1044873" y="2971441"/>
            <a:ext cx="1817298" cy="749779"/>
          </a:xfrm>
          <a:prstGeom prst="rect">
            <a:avLst/>
          </a:prstGeom>
        </p:spPr>
      </p:pic>
      <p:pic>
        <p:nvPicPr>
          <p:cNvPr id="9" name="Afbeelding 9">
            <a:extLst>
              <a:ext uri="{FF2B5EF4-FFF2-40B4-BE49-F238E27FC236}">
                <a16:creationId xmlns:a16="http://schemas.microsoft.com/office/drawing/2014/main" id="{814B8FE3-19BB-41DA-AB65-CB20C50454C4}"/>
              </a:ext>
            </a:extLst>
          </p:cNvPr>
          <p:cNvPicPr>
            <a:picLocks noChangeAspect="1"/>
          </p:cNvPicPr>
          <p:nvPr/>
        </p:nvPicPr>
        <p:blipFill>
          <a:blip r:embed="rId6"/>
          <a:stretch>
            <a:fillRect/>
          </a:stretch>
        </p:blipFill>
        <p:spPr>
          <a:xfrm>
            <a:off x="3754737" y="2847421"/>
            <a:ext cx="1416611" cy="944470"/>
          </a:xfrm>
          <a:prstGeom prst="rect">
            <a:avLst/>
          </a:prstGeom>
        </p:spPr>
      </p:pic>
      <p:pic>
        <p:nvPicPr>
          <p:cNvPr id="10" name="Afbeelding 10">
            <a:extLst>
              <a:ext uri="{FF2B5EF4-FFF2-40B4-BE49-F238E27FC236}">
                <a16:creationId xmlns:a16="http://schemas.microsoft.com/office/drawing/2014/main" id="{07BE7C64-ACE3-4A38-BDC6-D7F2B6BBB7D0}"/>
              </a:ext>
            </a:extLst>
          </p:cNvPr>
          <p:cNvPicPr>
            <a:picLocks noChangeAspect="1"/>
          </p:cNvPicPr>
          <p:nvPr/>
        </p:nvPicPr>
        <p:blipFill>
          <a:blip r:embed="rId7"/>
          <a:stretch>
            <a:fillRect/>
          </a:stretch>
        </p:blipFill>
        <p:spPr>
          <a:xfrm>
            <a:off x="6345447" y="3125804"/>
            <a:ext cx="2229210" cy="491374"/>
          </a:xfrm>
          <a:prstGeom prst="rect">
            <a:avLst/>
          </a:prstGeom>
        </p:spPr>
      </p:pic>
      <p:sp>
        <p:nvSpPr>
          <p:cNvPr id="11" name="Tekstvak 10">
            <a:extLst>
              <a:ext uri="{FF2B5EF4-FFF2-40B4-BE49-F238E27FC236}">
                <a16:creationId xmlns:a16="http://schemas.microsoft.com/office/drawing/2014/main" id="{D1375B70-914E-4A04-9397-0188DC87506D}"/>
              </a:ext>
            </a:extLst>
          </p:cNvPr>
          <p:cNvSpPr txBox="1"/>
          <p:nvPr/>
        </p:nvSpPr>
        <p:spPr>
          <a:xfrm>
            <a:off x="409903" y="3617177"/>
            <a:ext cx="11550870"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67970" indent="-267970"/>
            <a:endParaRPr lang="nl-NL" sz="1800">
              <a:latin typeface="Arial"/>
              <a:cs typeface="Arial"/>
            </a:endParaRPr>
          </a:p>
          <a:p>
            <a:pPr marL="267970" indent="-267970"/>
            <a:r>
              <a:rPr lang="nl-NL" sz="1800">
                <a:latin typeface="Arial"/>
                <a:cs typeface="Arial"/>
              </a:rPr>
              <a:t>De presentaties werden verzorgd door GGD West-Brabant </a:t>
            </a:r>
            <a:r>
              <a:rPr lang="nl-NL" sz="1200">
                <a:solidFill>
                  <a:srgbClr val="F07E23"/>
                </a:solidFill>
                <a:latin typeface="Arial"/>
                <a:cs typeface="Arial"/>
              </a:rPr>
              <a:t>(Leonard </a:t>
            </a:r>
            <a:r>
              <a:rPr lang="nl-NL" sz="1200" err="1">
                <a:solidFill>
                  <a:srgbClr val="F07E23"/>
                </a:solidFill>
                <a:latin typeface="Arial"/>
                <a:cs typeface="Arial"/>
              </a:rPr>
              <a:t>Vanbrabant</a:t>
            </a:r>
            <a:r>
              <a:rPr lang="nl-NL" sz="1200">
                <a:solidFill>
                  <a:srgbClr val="F07E23"/>
                </a:solidFill>
                <a:latin typeface="Arial"/>
                <a:cs typeface="Arial"/>
              </a:rPr>
              <a:t>) +</a:t>
            </a:r>
            <a:r>
              <a:rPr lang="nl-NL" sz="1800">
                <a:latin typeface="Arial"/>
                <a:cs typeface="Arial"/>
              </a:rPr>
              <a:t> </a:t>
            </a:r>
          </a:p>
          <a:p>
            <a:pPr marL="267970" indent="-267970"/>
            <a:r>
              <a:rPr lang="nl-NL" sz="1800">
                <a:latin typeface="Arial"/>
                <a:cs typeface="Arial"/>
              </a:rPr>
              <a:t>Omgevingsdienst Midden- en West-Brabant </a:t>
            </a:r>
            <a:r>
              <a:rPr lang="nl-NL" sz="1200">
                <a:solidFill>
                  <a:srgbClr val="F07E23"/>
                </a:solidFill>
                <a:latin typeface="Arial"/>
                <a:cs typeface="Arial"/>
              </a:rPr>
              <a:t>(Esmee Kramer) </a:t>
            </a:r>
          </a:p>
          <a:p>
            <a:pPr marL="267970" indent="-267970"/>
            <a:endParaRPr lang="nl-NL" sz="1200">
              <a:solidFill>
                <a:srgbClr val="F07E23"/>
              </a:solidFill>
              <a:latin typeface="Arial"/>
              <a:cs typeface="Arial"/>
            </a:endParaRPr>
          </a:p>
          <a:p>
            <a:pPr marL="267970" indent="-267970"/>
            <a:endParaRPr lang="nl-NL" sz="1200">
              <a:cs typeface="Arial"/>
            </a:endParaRPr>
          </a:p>
          <a:p>
            <a:pPr marL="0" indent="0">
              <a:buNone/>
            </a:pPr>
            <a:r>
              <a:rPr lang="nl-NL" sz="1800">
                <a:latin typeface="Arial"/>
                <a:cs typeface="Arial"/>
              </a:rPr>
              <a:t>En de gemeente Apeldoorn </a:t>
            </a:r>
            <a:r>
              <a:rPr lang="nl-NL" sz="1200">
                <a:solidFill>
                  <a:srgbClr val="F07E23"/>
                </a:solidFill>
                <a:latin typeface="Arial"/>
                <a:cs typeface="Arial"/>
              </a:rPr>
              <a:t>(Elbert de </a:t>
            </a:r>
            <a:r>
              <a:rPr lang="nl-NL" sz="1200" err="1">
                <a:solidFill>
                  <a:srgbClr val="F07E23"/>
                </a:solidFill>
                <a:latin typeface="Arial"/>
                <a:cs typeface="Arial"/>
              </a:rPr>
              <a:t>Hon</a:t>
            </a:r>
            <a:r>
              <a:rPr lang="nl-NL" sz="1200">
                <a:solidFill>
                  <a:srgbClr val="F07E23"/>
                </a:solidFill>
                <a:latin typeface="Arial"/>
                <a:cs typeface="Arial"/>
              </a:rPr>
              <a:t> + Stefan van der Hoorn)</a:t>
            </a:r>
          </a:p>
          <a:p>
            <a:endParaRPr lang="nl-NL" sz="1800">
              <a:latin typeface="Calibri"/>
              <a:ea typeface="ＭＳ Ｐゴシック"/>
              <a:cs typeface="Calibri"/>
            </a:endParaRPr>
          </a:p>
          <a:p>
            <a:r>
              <a:rPr lang="nl-NL" sz="1800">
                <a:latin typeface="Calibri"/>
                <a:ea typeface="ＭＳ Ｐゴシック"/>
                <a:cs typeface="Calibri"/>
              </a:rPr>
              <a:t>Link: </a:t>
            </a:r>
            <a:r>
              <a:rPr lang="nl-NL" sz="1800">
                <a:latin typeface="Calibri"/>
                <a:ea typeface="ＭＳ Ｐゴシック"/>
                <a:cs typeface="Calibri"/>
                <a:hlinkClick r:id="rId8"/>
              </a:rPr>
              <a:t>https://gitlab.com/datasciencehub/remote-sensing</a:t>
            </a:r>
            <a:endParaRPr lang="nl-NL" sz="1800">
              <a:latin typeface="Calibri"/>
              <a:ea typeface="ＭＳ Ｐゴシック"/>
              <a:cs typeface="Calibri"/>
            </a:endParaRPr>
          </a:p>
          <a:p>
            <a:endParaRPr lang="nl-NL" sz="1800">
              <a:latin typeface="Calibri"/>
              <a:ea typeface="ＭＳ Ｐゴシック"/>
              <a:cs typeface="Calibri"/>
            </a:endParaRPr>
          </a:p>
          <a:p>
            <a:r>
              <a:rPr lang="nl-NL" sz="1800">
                <a:latin typeface="Calibri"/>
                <a:ea typeface="ＭＳ Ｐゴシック"/>
                <a:cs typeface="Calibri"/>
              </a:rPr>
              <a:t>Toegang </a:t>
            </a:r>
            <a:r>
              <a:rPr lang="nl-NL" sz="1800" err="1">
                <a:latin typeface="Calibri"/>
                <a:ea typeface="ＭＳ Ｐゴシック"/>
                <a:cs typeface="Calibri"/>
              </a:rPr>
              <a:t>Gitlab</a:t>
            </a:r>
            <a:r>
              <a:rPr lang="nl-NL" sz="1800">
                <a:latin typeface="Calibri"/>
                <a:ea typeface="ＭＳ Ｐゴシック"/>
                <a:cs typeface="Calibri"/>
              </a:rPr>
              <a:t>-omgeving en overige vragen: </a:t>
            </a:r>
            <a:r>
              <a:rPr lang="nl-NL" sz="1800">
                <a:latin typeface="Calibri"/>
                <a:ea typeface="ＭＳ Ｐゴシック"/>
                <a:cs typeface="Calibri"/>
                <a:hlinkClick r:id="rId9"/>
              </a:rPr>
              <a:t>Mark.Gremmen@vng.nl</a:t>
            </a:r>
            <a:endParaRPr lang="nl-NL" sz="1800">
              <a:latin typeface="Calibri"/>
              <a:ea typeface="ＭＳ Ｐゴシック"/>
              <a:cs typeface="Calibri"/>
            </a:endParaRPr>
          </a:p>
          <a:p>
            <a:endParaRPr lang="nl-NL"/>
          </a:p>
        </p:txBody>
      </p:sp>
    </p:spTree>
    <p:extLst>
      <p:ext uri="{BB962C8B-B14F-4D97-AF65-F5344CB8AC3E}">
        <p14:creationId xmlns:p14="http://schemas.microsoft.com/office/powerpoint/2010/main" val="803713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6">
            <a:extLst>
              <a:ext uri="{FF2B5EF4-FFF2-40B4-BE49-F238E27FC236}">
                <a16:creationId xmlns:a16="http://schemas.microsoft.com/office/drawing/2014/main" id="{62092185-BAA1-470D-A666-A883EE6E407F}"/>
              </a:ext>
            </a:extLst>
          </p:cNvPr>
          <p:cNvPicPr>
            <a:picLocks noChangeAspect="1"/>
          </p:cNvPicPr>
          <p:nvPr/>
        </p:nvPicPr>
        <p:blipFill>
          <a:blip r:embed="rId2"/>
          <a:stretch>
            <a:fillRect/>
          </a:stretch>
        </p:blipFill>
        <p:spPr>
          <a:xfrm rot="21120000">
            <a:off x="578425" y="2185121"/>
            <a:ext cx="3770242" cy="3737351"/>
          </a:xfrm>
          <a:prstGeom prst="rect">
            <a:avLst/>
          </a:prstGeom>
        </p:spPr>
      </p:pic>
      <p:sp>
        <p:nvSpPr>
          <p:cNvPr id="2" name="Title 1">
            <a:extLst>
              <a:ext uri="{FF2B5EF4-FFF2-40B4-BE49-F238E27FC236}">
                <a16:creationId xmlns:a16="http://schemas.microsoft.com/office/drawing/2014/main" id="{18924481-B931-4705-A34F-941AA2AB3D6C}"/>
              </a:ext>
            </a:extLst>
          </p:cNvPr>
          <p:cNvSpPr>
            <a:spLocks noGrp="1"/>
          </p:cNvSpPr>
          <p:nvPr>
            <p:ph type="title"/>
          </p:nvPr>
        </p:nvSpPr>
        <p:spPr/>
        <p:txBody>
          <a:bodyPr/>
          <a:lstStyle/>
          <a:p>
            <a:r>
              <a:rPr lang="nl-NL" sz="2800" b="0">
                <a:solidFill>
                  <a:srgbClr val="F07E23"/>
                </a:solidFill>
                <a:latin typeface="Arial"/>
                <a:cs typeface="Arial"/>
              </a:rPr>
              <a:t>Achtergrond onderzoek </a:t>
            </a:r>
            <a:r>
              <a:rPr lang="en-US" sz="2800" b="0" err="1">
                <a:latin typeface="Arial"/>
                <a:cs typeface="Arial"/>
              </a:rPr>
              <a:t>Aanleiding</a:t>
            </a:r>
            <a:r>
              <a:rPr lang="en-US" sz="2800" b="0">
                <a:latin typeface="Arial"/>
                <a:cs typeface="Arial"/>
              </a:rPr>
              <a:t> </a:t>
            </a:r>
            <a:r>
              <a:rPr lang="en-US" sz="2800" b="0" err="1">
                <a:latin typeface="Arial"/>
                <a:cs typeface="Arial"/>
              </a:rPr>
              <a:t>en</a:t>
            </a:r>
            <a:r>
              <a:rPr lang="en-US" sz="2800" b="0">
                <a:latin typeface="Arial"/>
                <a:cs typeface="Arial"/>
              </a:rPr>
              <a:t> </a:t>
            </a:r>
            <a:r>
              <a:rPr lang="en-US" sz="2800" b="0" err="1">
                <a:latin typeface="Arial"/>
                <a:cs typeface="Arial"/>
              </a:rPr>
              <a:t>uitgangspunten</a:t>
            </a:r>
            <a:endParaRPr lang="en-US" sz="2800" b="0"/>
          </a:p>
        </p:txBody>
      </p:sp>
      <p:sp>
        <p:nvSpPr>
          <p:cNvPr id="3" name="Content Placeholder 2">
            <a:extLst>
              <a:ext uri="{FF2B5EF4-FFF2-40B4-BE49-F238E27FC236}">
                <a16:creationId xmlns:a16="http://schemas.microsoft.com/office/drawing/2014/main" id="{5642809E-146B-4FF8-A999-E42558E43B5C}"/>
              </a:ext>
            </a:extLst>
          </p:cNvPr>
          <p:cNvSpPr>
            <a:spLocks noGrp="1"/>
          </p:cNvSpPr>
          <p:nvPr>
            <p:ph idx="1"/>
          </p:nvPr>
        </p:nvSpPr>
        <p:spPr>
          <a:xfrm>
            <a:off x="3216912" y="1882826"/>
            <a:ext cx="6624195" cy="955045"/>
          </a:xfrm>
        </p:spPr>
        <p:txBody>
          <a:bodyPr/>
          <a:lstStyle/>
          <a:p>
            <a:pPr marL="267970" indent="-267970"/>
            <a:r>
              <a:rPr lang="en-US" err="1">
                <a:latin typeface="Arial"/>
                <a:cs typeface="Arial"/>
              </a:rPr>
              <a:t>Klimaatbestendige</a:t>
            </a:r>
            <a:r>
              <a:rPr lang="en-US">
                <a:latin typeface="Arial"/>
                <a:cs typeface="Arial"/>
              </a:rPr>
              <a:t> </a:t>
            </a:r>
            <a:r>
              <a:rPr lang="en-US" err="1">
                <a:latin typeface="Arial"/>
                <a:cs typeface="Arial"/>
              </a:rPr>
              <a:t>en</a:t>
            </a:r>
            <a:r>
              <a:rPr lang="en-US">
                <a:latin typeface="Arial"/>
                <a:cs typeface="Arial"/>
              </a:rPr>
              <a:t> </a:t>
            </a:r>
            <a:r>
              <a:rPr lang="en-US" err="1">
                <a:latin typeface="Arial"/>
                <a:cs typeface="Arial"/>
              </a:rPr>
              <a:t>gezonde</a:t>
            </a:r>
            <a:r>
              <a:rPr lang="en-US">
                <a:latin typeface="Arial"/>
                <a:cs typeface="Arial"/>
              </a:rPr>
              <a:t> </a:t>
            </a:r>
            <a:r>
              <a:rPr lang="en-US" err="1">
                <a:latin typeface="Arial"/>
                <a:cs typeface="Arial"/>
              </a:rPr>
              <a:t>leefomgeving</a:t>
            </a:r>
            <a:endParaRPr lang="en-US">
              <a:latin typeface="Arial"/>
              <a:cs typeface="Arial"/>
            </a:endParaRPr>
          </a:p>
          <a:p>
            <a:pPr marL="267970" indent="-267970"/>
            <a:r>
              <a:rPr lang="en-US">
                <a:latin typeface="Arial"/>
                <a:cs typeface="Arial"/>
              </a:rPr>
              <a:t>Rol </a:t>
            </a:r>
            <a:r>
              <a:rPr lang="en-US" err="1">
                <a:latin typeface="Arial"/>
                <a:cs typeface="Arial"/>
              </a:rPr>
              <a:t>inwoners</a:t>
            </a:r>
            <a:r>
              <a:rPr lang="en-US">
                <a:latin typeface="Arial"/>
                <a:cs typeface="Arial"/>
              </a:rPr>
              <a:t> </a:t>
            </a:r>
            <a:r>
              <a:rPr lang="en-US" err="1">
                <a:latin typeface="Arial"/>
                <a:cs typeface="Arial"/>
              </a:rPr>
              <a:t>bij</a:t>
            </a:r>
            <a:r>
              <a:rPr lang="en-US">
                <a:latin typeface="Arial"/>
                <a:cs typeface="Arial"/>
              </a:rPr>
              <a:t> </a:t>
            </a:r>
            <a:r>
              <a:rPr lang="en-US" err="1">
                <a:latin typeface="Arial"/>
                <a:cs typeface="Arial"/>
              </a:rPr>
              <a:t>vergroening</a:t>
            </a:r>
            <a:r>
              <a:rPr lang="en-US">
                <a:latin typeface="Arial"/>
                <a:cs typeface="Arial"/>
              </a:rPr>
              <a:t> </a:t>
            </a:r>
            <a:r>
              <a:rPr lang="en-US" err="1">
                <a:latin typeface="Arial"/>
                <a:cs typeface="Arial"/>
              </a:rPr>
              <a:t>buurt</a:t>
            </a:r>
            <a:r>
              <a:rPr lang="en-US">
                <a:latin typeface="Arial"/>
                <a:cs typeface="Arial"/>
              </a:rPr>
              <a:t> </a:t>
            </a:r>
            <a:endParaRPr lang="en-US"/>
          </a:p>
          <a:p>
            <a:pPr marL="0" indent="0">
              <a:buNone/>
            </a:pPr>
            <a:endParaRPr lang="en-US"/>
          </a:p>
        </p:txBody>
      </p:sp>
      <p:sp>
        <p:nvSpPr>
          <p:cNvPr id="6" name="Content Placeholder 2">
            <a:extLst>
              <a:ext uri="{FF2B5EF4-FFF2-40B4-BE49-F238E27FC236}">
                <a16:creationId xmlns:a16="http://schemas.microsoft.com/office/drawing/2014/main" id="{87EE7B4E-9A34-47E5-B3C5-2AC59CC84007}"/>
              </a:ext>
            </a:extLst>
          </p:cNvPr>
          <p:cNvSpPr txBox="1">
            <a:spLocks/>
          </p:cNvSpPr>
          <p:nvPr/>
        </p:nvSpPr>
        <p:spPr bwMode="auto">
          <a:xfrm>
            <a:off x="4073334" y="3153378"/>
            <a:ext cx="6334304" cy="1311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Autofit/>
          </a:bodyPr>
          <a:lstStyle>
            <a:lvl1pPr marL="268288" indent="-268288" algn="l" defTabSz="912813" rtl="0" eaLnBrk="1" fontAlgn="base" hangingPunct="1">
              <a:lnSpc>
                <a:spcPct val="90000"/>
              </a:lnSpc>
              <a:spcBef>
                <a:spcPts val="475"/>
              </a:spcBef>
              <a:spcAft>
                <a:spcPct val="0"/>
              </a:spcAft>
              <a:buClr>
                <a:srgbClr val="00A9F3"/>
              </a:buClr>
              <a:buSzPct val="80000"/>
              <a:buFont typeface="Arial" charset="0"/>
              <a:buChar char="•"/>
              <a:defRPr sz="2400" kern="1200">
                <a:solidFill>
                  <a:schemeClr val="tx1"/>
                </a:solidFill>
                <a:latin typeface="Arial" charset="0"/>
                <a:ea typeface="Arial" charset="0"/>
                <a:cs typeface="Arial" charset="0"/>
              </a:defRPr>
            </a:lvl1pPr>
            <a:lvl2pPr marL="539750" indent="-269875" algn="l" defTabSz="912813" rtl="0" eaLnBrk="1" fontAlgn="base" hangingPunct="1">
              <a:lnSpc>
                <a:spcPct val="90000"/>
              </a:lnSpc>
              <a:spcBef>
                <a:spcPts val="438"/>
              </a:spcBef>
              <a:spcAft>
                <a:spcPct val="0"/>
              </a:spcAft>
              <a:buClr>
                <a:srgbClr val="00A9F3"/>
              </a:buClr>
              <a:buSzPct val="80000"/>
              <a:buFont typeface="Arial" charset="0"/>
              <a:buChar char="•"/>
              <a:defRPr sz="2200" kern="1200">
                <a:solidFill>
                  <a:schemeClr val="tx1"/>
                </a:solidFill>
                <a:latin typeface="Arial" charset="0"/>
                <a:ea typeface="Arial" charset="0"/>
                <a:cs typeface="Arial" charset="0"/>
              </a:defRPr>
            </a:lvl2pPr>
            <a:lvl3pPr marL="809625" indent="-269875" algn="l" defTabSz="912813" rtl="0" eaLnBrk="1" fontAlgn="base" hangingPunct="1">
              <a:lnSpc>
                <a:spcPct val="90000"/>
              </a:lnSpc>
              <a:spcBef>
                <a:spcPts val="400"/>
              </a:spcBef>
              <a:spcAft>
                <a:spcPct val="0"/>
              </a:spcAft>
              <a:buClr>
                <a:srgbClr val="00A9F3"/>
              </a:buClr>
              <a:buSzPct val="80000"/>
              <a:buFont typeface="Arial" charset="0"/>
              <a:buChar char="•"/>
              <a:defRPr sz="2000" kern="1200">
                <a:solidFill>
                  <a:schemeClr val="tx1"/>
                </a:solidFill>
                <a:latin typeface="Arial" charset="0"/>
                <a:ea typeface="Arial" charset="0"/>
                <a:cs typeface="Arial" charset="0"/>
              </a:defRPr>
            </a:lvl3pPr>
            <a:lvl4pPr marL="1079500" indent="-269875" algn="l" defTabSz="912813" rtl="0" eaLnBrk="1" fontAlgn="base" hangingPunct="1">
              <a:lnSpc>
                <a:spcPct val="90000"/>
              </a:lnSpc>
              <a:spcBef>
                <a:spcPts val="363"/>
              </a:spcBef>
              <a:spcAft>
                <a:spcPct val="0"/>
              </a:spcAft>
              <a:buClr>
                <a:srgbClr val="00A9F3"/>
              </a:buClr>
              <a:buSzPct val="80000"/>
              <a:buFont typeface="Arial" charset="0"/>
              <a:buChar char="•"/>
              <a:defRPr kern="1200">
                <a:solidFill>
                  <a:schemeClr val="tx1"/>
                </a:solidFill>
                <a:latin typeface="Arial" charset="0"/>
                <a:ea typeface="Arial" charset="0"/>
                <a:cs typeface="Arial" charset="0"/>
              </a:defRPr>
            </a:lvl4pPr>
            <a:lvl5pPr marL="1349375" indent="-268288" algn="l" defTabSz="912813" rtl="0" eaLnBrk="1" fontAlgn="base" hangingPunct="1">
              <a:lnSpc>
                <a:spcPct val="90000"/>
              </a:lnSpc>
              <a:spcBef>
                <a:spcPts val="325"/>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67970" indent="-267970"/>
            <a:r>
              <a:rPr lang="en-US" err="1">
                <a:latin typeface="Arial"/>
                <a:cs typeface="Arial"/>
              </a:rPr>
              <a:t>Verbinden</a:t>
            </a:r>
            <a:r>
              <a:rPr lang="en-US">
                <a:latin typeface="Arial"/>
                <a:cs typeface="Arial"/>
              </a:rPr>
              <a:t> van </a:t>
            </a:r>
            <a:r>
              <a:rPr lang="en-US" err="1">
                <a:latin typeface="Arial"/>
                <a:cs typeface="Arial"/>
              </a:rPr>
              <a:t>ideeën</a:t>
            </a:r>
            <a:r>
              <a:rPr lang="en-US">
                <a:latin typeface="Arial"/>
                <a:cs typeface="Arial"/>
              </a:rPr>
              <a:t> </a:t>
            </a:r>
            <a:r>
              <a:rPr lang="en-US" err="1">
                <a:latin typeface="Arial"/>
                <a:cs typeface="Arial"/>
              </a:rPr>
              <a:t>en</a:t>
            </a:r>
            <a:r>
              <a:rPr lang="en-US">
                <a:latin typeface="Arial"/>
                <a:cs typeface="Arial"/>
              </a:rPr>
              <a:t> </a:t>
            </a:r>
            <a:r>
              <a:rPr lang="en-US" err="1">
                <a:latin typeface="Arial"/>
                <a:cs typeface="Arial"/>
              </a:rPr>
              <a:t>initiatieven</a:t>
            </a:r>
            <a:endParaRPr lang="en-US">
              <a:latin typeface="Arial"/>
              <a:cs typeface="Arial"/>
            </a:endParaRPr>
          </a:p>
          <a:p>
            <a:pPr marL="267970" indent="-267970"/>
            <a:r>
              <a:rPr lang="en-US" err="1">
                <a:latin typeface="Arial"/>
                <a:cs typeface="Arial"/>
              </a:rPr>
              <a:t>Kennisuitwisseling</a:t>
            </a:r>
            <a:r>
              <a:rPr lang="en-US">
                <a:latin typeface="Arial"/>
                <a:cs typeface="Arial"/>
              </a:rPr>
              <a:t> </a:t>
            </a:r>
          </a:p>
          <a:p>
            <a:pPr marL="267970" indent="-267970"/>
            <a:r>
              <a:rPr lang="en-US" err="1">
                <a:latin typeface="Arial"/>
                <a:cs typeface="Arial"/>
              </a:rPr>
              <a:t>Samenwerking</a:t>
            </a:r>
            <a:r>
              <a:rPr lang="en-US">
                <a:latin typeface="Arial"/>
                <a:cs typeface="Arial"/>
              </a:rPr>
              <a:t> </a:t>
            </a:r>
            <a:r>
              <a:rPr lang="en-US" err="1">
                <a:latin typeface="Arial"/>
                <a:cs typeface="Arial"/>
              </a:rPr>
              <a:t>en</a:t>
            </a:r>
            <a:r>
              <a:rPr lang="en-US">
                <a:latin typeface="Arial"/>
                <a:cs typeface="Arial"/>
              </a:rPr>
              <a:t> co-</a:t>
            </a:r>
            <a:r>
              <a:rPr lang="en-US" err="1">
                <a:latin typeface="Arial"/>
                <a:cs typeface="Arial"/>
              </a:rPr>
              <a:t>creatie</a:t>
            </a:r>
            <a:endParaRPr lang="en-US" err="1"/>
          </a:p>
          <a:p>
            <a:pPr marL="0" indent="0">
              <a:buFont typeface="Arial" charset="0"/>
              <a:buNone/>
            </a:pPr>
            <a:endParaRPr lang="en-US"/>
          </a:p>
        </p:txBody>
      </p:sp>
      <p:sp>
        <p:nvSpPr>
          <p:cNvPr id="8" name="Content Placeholder 2">
            <a:extLst>
              <a:ext uri="{FF2B5EF4-FFF2-40B4-BE49-F238E27FC236}">
                <a16:creationId xmlns:a16="http://schemas.microsoft.com/office/drawing/2014/main" id="{359DEE33-B652-4304-A6C7-A5DEB4E297BB}"/>
              </a:ext>
            </a:extLst>
          </p:cNvPr>
          <p:cNvSpPr txBox="1">
            <a:spLocks/>
          </p:cNvSpPr>
          <p:nvPr/>
        </p:nvSpPr>
        <p:spPr bwMode="auto">
          <a:xfrm>
            <a:off x="4727660" y="4669095"/>
            <a:ext cx="6251478" cy="122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Autofit/>
          </a:bodyPr>
          <a:lstStyle>
            <a:lvl1pPr marL="268288" indent="-268288" algn="l" defTabSz="912813" rtl="0" eaLnBrk="1" fontAlgn="base" hangingPunct="1">
              <a:lnSpc>
                <a:spcPct val="90000"/>
              </a:lnSpc>
              <a:spcBef>
                <a:spcPts val="475"/>
              </a:spcBef>
              <a:spcAft>
                <a:spcPct val="0"/>
              </a:spcAft>
              <a:buClr>
                <a:srgbClr val="00A9F3"/>
              </a:buClr>
              <a:buSzPct val="80000"/>
              <a:buFont typeface="Arial" charset="0"/>
              <a:buChar char="•"/>
              <a:defRPr sz="2400" kern="1200">
                <a:solidFill>
                  <a:schemeClr val="tx1"/>
                </a:solidFill>
                <a:latin typeface="Arial" charset="0"/>
                <a:ea typeface="Arial" charset="0"/>
                <a:cs typeface="Arial" charset="0"/>
              </a:defRPr>
            </a:lvl1pPr>
            <a:lvl2pPr marL="539750" indent="-269875" algn="l" defTabSz="912813" rtl="0" eaLnBrk="1" fontAlgn="base" hangingPunct="1">
              <a:lnSpc>
                <a:spcPct val="90000"/>
              </a:lnSpc>
              <a:spcBef>
                <a:spcPts val="438"/>
              </a:spcBef>
              <a:spcAft>
                <a:spcPct val="0"/>
              </a:spcAft>
              <a:buClr>
                <a:srgbClr val="00A9F3"/>
              </a:buClr>
              <a:buSzPct val="80000"/>
              <a:buFont typeface="Arial" charset="0"/>
              <a:buChar char="•"/>
              <a:defRPr sz="2200" kern="1200">
                <a:solidFill>
                  <a:schemeClr val="tx1"/>
                </a:solidFill>
                <a:latin typeface="Arial" charset="0"/>
                <a:ea typeface="Arial" charset="0"/>
                <a:cs typeface="Arial" charset="0"/>
              </a:defRPr>
            </a:lvl2pPr>
            <a:lvl3pPr marL="809625" indent="-269875" algn="l" defTabSz="912813" rtl="0" eaLnBrk="1" fontAlgn="base" hangingPunct="1">
              <a:lnSpc>
                <a:spcPct val="90000"/>
              </a:lnSpc>
              <a:spcBef>
                <a:spcPts val="400"/>
              </a:spcBef>
              <a:spcAft>
                <a:spcPct val="0"/>
              </a:spcAft>
              <a:buClr>
                <a:srgbClr val="00A9F3"/>
              </a:buClr>
              <a:buSzPct val="80000"/>
              <a:buFont typeface="Arial" charset="0"/>
              <a:buChar char="•"/>
              <a:defRPr sz="2000" kern="1200">
                <a:solidFill>
                  <a:schemeClr val="tx1"/>
                </a:solidFill>
                <a:latin typeface="Arial" charset="0"/>
                <a:ea typeface="Arial" charset="0"/>
                <a:cs typeface="Arial" charset="0"/>
              </a:defRPr>
            </a:lvl3pPr>
            <a:lvl4pPr marL="1079500" indent="-269875" algn="l" defTabSz="912813" rtl="0" eaLnBrk="1" fontAlgn="base" hangingPunct="1">
              <a:lnSpc>
                <a:spcPct val="90000"/>
              </a:lnSpc>
              <a:spcBef>
                <a:spcPts val="363"/>
              </a:spcBef>
              <a:spcAft>
                <a:spcPct val="0"/>
              </a:spcAft>
              <a:buClr>
                <a:srgbClr val="00A9F3"/>
              </a:buClr>
              <a:buSzPct val="80000"/>
              <a:buFont typeface="Arial" charset="0"/>
              <a:buChar char="•"/>
              <a:defRPr kern="1200">
                <a:solidFill>
                  <a:schemeClr val="tx1"/>
                </a:solidFill>
                <a:latin typeface="Arial" charset="0"/>
                <a:ea typeface="Arial" charset="0"/>
                <a:cs typeface="Arial" charset="0"/>
              </a:defRPr>
            </a:lvl4pPr>
            <a:lvl5pPr marL="1349375" indent="-268288" algn="l" defTabSz="912813" rtl="0" eaLnBrk="1" fontAlgn="base" hangingPunct="1">
              <a:lnSpc>
                <a:spcPct val="90000"/>
              </a:lnSpc>
              <a:spcBef>
                <a:spcPts val="325"/>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67970" indent="-267970"/>
            <a:r>
              <a:rPr lang="en-US">
                <a:latin typeface="Arial"/>
                <a:cs typeface="Arial"/>
              </a:rPr>
              <a:t>Open data, open source</a:t>
            </a:r>
          </a:p>
          <a:p>
            <a:pPr marL="267970" indent="-267970"/>
            <a:r>
              <a:rPr lang="en-US" err="1">
                <a:latin typeface="Arial"/>
                <a:cs typeface="Arial"/>
              </a:rPr>
              <a:t>Literatuur</a:t>
            </a:r>
            <a:r>
              <a:rPr lang="en-US">
                <a:latin typeface="Arial"/>
                <a:cs typeface="Arial"/>
              </a:rPr>
              <a:t> </a:t>
            </a:r>
            <a:r>
              <a:rPr lang="en-US" err="1">
                <a:latin typeface="Arial"/>
                <a:cs typeface="Arial"/>
              </a:rPr>
              <a:t>en</a:t>
            </a:r>
            <a:r>
              <a:rPr lang="en-US">
                <a:latin typeface="Arial"/>
                <a:cs typeface="Arial"/>
              </a:rPr>
              <a:t> </a:t>
            </a:r>
            <a:r>
              <a:rPr lang="en-US" err="1">
                <a:latin typeface="Arial"/>
                <a:cs typeface="Arial"/>
              </a:rPr>
              <a:t>onderzoek</a:t>
            </a:r>
            <a:endParaRPr lang="en-US">
              <a:latin typeface="Arial"/>
              <a:cs typeface="Arial"/>
            </a:endParaRPr>
          </a:p>
          <a:p>
            <a:pPr marL="267970" indent="-267970"/>
            <a:r>
              <a:rPr lang="en-US" err="1">
                <a:latin typeface="Arial"/>
                <a:cs typeface="Arial"/>
              </a:rPr>
              <a:t>Toepassing</a:t>
            </a:r>
            <a:r>
              <a:rPr lang="en-US">
                <a:latin typeface="Arial"/>
                <a:cs typeface="Arial"/>
              </a:rPr>
              <a:t> </a:t>
            </a:r>
            <a:r>
              <a:rPr lang="en-US" i="1">
                <a:latin typeface="Arial"/>
                <a:cs typeface="Arial"/>
              </a:rPr>
              <a:t>van</a:t>
            </a:r>
            <a:r>
              <a:rPr lang="en-US">
                <a:latin typeface="Arial"/>
                <a:cs typeface="Arial"/>
              </a:rPr>
              <a:t> </a:t>
            </a:r>
            <a:r>
              <a:rPr lang="en-US" err="1">
                <a:latin typeface="Arial"/>
                <a:cs typeface="Arial"/>
              </a:rPr>
              <a:t>en</a:t>
            </a:r>
            <a:r>
              <a:rPr lang="en-US">
                <a:latin typeface="Arial"/>
                <a:cs typeface="Arial"/>
              </a:rPr>
              <a:t> </a:t>
            </a:r>
            <a:r>
              <a:rPr lang="en-US" i="1" err="1">
                <a:latin typeface="Arial"/>
                <a:cs typeface="Arial"/>
              </a:rPr>
              <a:t>voor</a:t>
            </a:r>
            <a:r>
              <a:rPr lang="en-US">
                <a:latin typeface="Arial"/>
                <a:cs typeface="Arial"/>
              </a:rPr>
              <a:t> </a:t>
            </a:r>
            <a:r>
              <a:rPr lang="en-US" err="1">
                <a:latin typeface="Arial"/>
                <a:cs typeface="Arial"/>
              </a:rPr>
              <a:t>gemeenten</a:t>
            </a:r>
            <a:endParaRPr lang="en-US" err="1"/>
          </a:p>
          <a:p>
            <a:pPr marL="0" indent="0">
              <a:buNone/>
            </a:pPr>
            <a:endParaRPr lang="en-US"/>
          </a:p>
        </p:txBody>
      </p:sp>
      <p:pic>
        <p:nvPicPr>
          <p:cNvPr id="12" name="Graphic 12" descr="Recycle with solid fill">
            <a:extLst>
              <a:ext uri="{FF2B5EF4-FFF2-40B4-BE49-F238E27FC236}">
                <a16:creationId xmlns:a16="http://schemas.microsoft.com/office/drawing/2014/main" id="{0FBD3A50-5976-4FA8-A324-8E40226349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995452" y="4719431"/>
            <a:ext cx="1245704" cy="1220856"/>
          </a:xfrm>
          <a:prstGeom prst="rect">
            <a:avLst/>
          </a:prstGeom>
        </p:spPr>
      </p:pic>
      <p:pic>
        <p:nvPicPr>
          <p:cNvPr id="14" name="Graphic 14" descr="Brain in head with solid fill">
            <a:extLst>
              <a:ext uri="{FF2B5EF4-FFF2-40B4-BE49-F238E27FC236}">
                <a16:creationId xmlns:a16="http://schemas.microsoft.com/office/drawing/2014/main" id="{3BE111CD-FC7B-476A-9D9E-3348BE86371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995452" y="3211995"/>
            <a:ext cx="1204291" cy="1220856"/>
          </a:xfrm>
          <a:prstGeom prst="rect">
            <a:avLst/>
          </a:prstGeom>
        </p:spPr>
      </p:pic>
      <p:pic>
        <p:nvPicPr>
          <p:cNvPr id="4" name="Graphic 4" descr="Target with solid fill">
            <a:extLst>
              <a:ext uri="{FF2B5EF4-FFF2-40B4-BE49-F238E27FC236}">
                <a16:creationId xmlns:a16="http://schemas.microsoft.com/office/drawing/2014/main" id="{684A5B4D-482C-4965-9A2D-D987D830FC8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954039" y="1638300"/>
            <a:ext cx="1171160" cy="1171160"/>
          </a:xfrm>
          <a:prstGeom prst="rect">
            <a:avLst/>
          </a:prstGeom>
        </p:spPr>
      </p:pic>
    </p:spTree>
    <p:extLst>
      <p:ext uri="{BB962C8B-B14F-4D97-AF65-F5344CB8AC3E}">
        <p14:creationId xmlns:p14="http://schemas.microsoft.com/office/powerpoint/2010/main" val="4065246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E0B68-502E-4FD0-B461-D2AD67311F88}"/>
              </a:ext>
            </a:extLst>
          </p:cNvPr>
          <p:cNvSpPr>
            <a:spLocks noGrp="1"/>
          </p:cNvSpPr>
          <p:nvPr>
            <p:ph type="title"/>
          </p:nvPr>
        </p:nvSpPr>
        <p:spPr/>
        <p:txBody>
          <a:bodyPr/>
          <a:lstStyle/>
          <a:p>
            <a:r>
              <a:rPr lang="nl-NL" sz="2800" b="0">
                <a:solidFill>
                  <a:srgbClr val="F07E23"/>
                </a:solidFill>
                <a:latin typeface="Arial"/>
                <a:cs typeface="Arial"/>
              </a:rPr>
              <a:t>Achtergrond onderzoek</a:t>
            </a:r>
            <a:r>
              <a:rPr lang="nl-NL" sz="2800" b="0">
                <a:latin typeface="Arial"/>
                <a:cs typeface="Arial"/>
              </a:rPr>
              <a:t> Groen in private buitenruimte</a:t>
            </a:r>
          </a:p>
        </p:txBody>
      </p:sp>
      <p:sp>
        <p:nvSpPr>
          <p:cNvPr id="6" name="Tijdelijke aanduiding voor inhoud 2">
            <a:extLst>
              <a:ext uri="{FF2B5EF4-FFF2-40B4-BE49-F238E27FC236}">
                <a16:creationId xmlns:a16="http://schemas.microsoft.com/office/drawing/2014/main" id="{CD0CE7DC-31DB-4373-A8A2-B15B839A9BDD}"/>
              </a:ext>
            </a:extLst>
          </p:cNvPr>
          <p:cNvSpPr>
            <a:spLocks noGrp="1"/>
          </p:cNvSpPr>
          <p:nvPr>
            <p:ph idx="1"/>
          </p:nvPr>
        </p:nvSpPr>
        <p:spPr>
          <a:xfrm>
            <a:off x="812406" y="2140179"/>
            <a:ext cx="10397334" cy="2384878"/>
          </a:xfrm>
        </p:spPr>
        <p:txBody>
          <a:bodyPr/>
          <a:lstStyle/>
          <a:p>
            <a:pPr lvl="1"/>
            <a:r>
              <a:rPr lang="nl-NL" sz="2000">
                <a:latin typeface="Arial"/>
                <a:cs typeface="Arial"/>
              </a:rPr>
              <a:t>Detecteren van groen op percelen van particulieren: tuinen &amp; daken</a:t>
            </a:r>
            <a:endParaRPr lang="nl-NL" sz="1800"/>
          </a:p>
          <a:p>
            <a:pPr lvl="2"/>
            <a:r>
              <a:rPr lang="nl-NL" sz="1800">
                <a:latin typeface="Arial"/>
                <a:cs typeface="Arial"/>
              </a:rPr>
              <a:t>Groen in openbare ruimte is veelal geïnventariseerd, maar groen in </a:t>
            </a:r>
            <a:br>
              <a:rPr lang="nl-NL" sz="1800">
                <a:latin typeface="Arial"/>
                <a:cs typeface="Arial"/>
              </a:rPr>
            </a:br>
            <a:r>
              <a:rPr lang="nl-NL" sz="1800">
                <a:latin typeface="Arial"/>
                <a:cs typeface="Arial"/>
              </a:rPr>
              <a:t>private tuinen en op daken niet.</a:t>
            </a:r>
          </a:p>
          <a:p>
            <a:pPr marL="539750" lvl="1"/>
            <a:endParaRPr lang="nl-NL" sz="2000"/>
          </a:p>
          <a:p>
            <a:pPr lvl="1"/>
            <a:r>
              <a:rPr lang="nl-NL" sz="2000">
                <a:latin typeface="Arial"/>
                <a:cs typeface="Arial"/>
              </a:rPr>
              <a:t>Toepassingen: klimaatadaptie, monitoren vergroening/verstening, welzijn</a:t>
            </a:r>
          </a:p>
          <a:p>
            <a:pPr lvl="1"/>
            <a:endParaRPr lang="nl-NL" sz="2000"/>
          </a:p>
        </p:txBody>
      </p:sp>
    </p:spTree>
    <p:extLst>
      <p:ext uri="{BB962C8B-B14F-4D97-AF65-F5344CB8AC3E}">
        <p14:creationId xmlns:p14="http://schemas.microsoft.com/office/powerpoint/2010/main" val="2008684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E0B68-502E-4FD0-B461-D2AD67311F88}"/>
              </a:ext>
            </a:extLst>
          </p:cNvPr>
          <p:cNvSpPr>
            <a:spLocks noGrp="1"/>
          </p:cNvSpPr>
          <p:nvPr>
            <p:ph type="title"/>
          </p:nvPr>
        </p:nvSpPr>
        <p:spPr/>
        <p:txBody>
          <a:bodyPr/>
          <a:lstStyle/>
          <a:p>
            <a:r>
              <a:rPr lang="nl-NL" sz="2800" b="0">
                <a:solidFill>
                  <a:srgbClr val="F07E23"/>
                </a:solidFill>
                <a:latin typeface="Arial"/>
                <a:cs typeface="Arial"/>
              </a:rPr>
              <a:t>Databronnen</a:t>
            </a:r>
            <a:r>
              <a:rPr lang="nl-NL" sz="2800" b="0">
                <a:latin typeface="Arial"/>
                <a:cs typeface="Arial"/>
              </a:rPr>
              <a:t> opendata </a:t>
            </a:r>
            <a:endParaRPr lang="nl-NL" sz="2800" b="0">
              <a:cs typeface="Arial"/>
            </a:endParaRPr>
          </a:p>
        </p:txBody>
      </p:sp>
      <p:sp>
        <p:nvSpPr>
          <p:cNvPr id="11" name="Tijdelijke aanduiding voor inhoud 10">
            <a:extLst>
              <a:ext uri="{FF2B5EF4-FFF2-40B4-BE49-F238E27FC236}">
                <a16:creationId xmlns:a16="http://schemas.microsoft.com/office/drawing/2014/main" id="{9D75A58E-962E-4D53-B808-BA453A608887}"/>
              </a:ext>
            </a:extLst>
          </p:cNvPr>
          <p:cNvSpPr>
            <a:spLocks noGrp="1"/>
          </p:cNvSpPr>
          <p:nvPr>
            <p:ph idx="1"/>
          </p:nvPr>
        </p:nvSpPr>
        <p:spPr>
          <a:xfrm>
            <a:off x="1037651" y="1800225"/>
            <a:ext cx="10897723" cy="4467619"/>
          </a:xfrm>
        </p:spPr>
        <p:txBody>
          <a:bodyPr/>
          <a:lstStyle/>
          <a:p>
            <a:pPr marL="267970" indent="-267970"/>
            <a:r>
              <a:rPr lang="nl-NL" sz="2200" i="1">
                <a:latin typeface="Arial"/>
                <a:cs typeface="Arial"/>
              </a:rPr>
              <a:t>Raster data:</a:t>
            </a:r>
          </a:p>
          <a:p>
            <a:pPr lvl="1"/>
            <a:r>
              <a:rPr lang="nl-NL" sz="2000">
                <a:latin typeface="Arial"/>
                <a:cs typeface="Arial"/>
              </a:rPr>
              <a:t>Infrarood luchtfoto's: </a:t>
            </a:r>
          </a:p>
          <a:p>
            <a:pPr lvl="2"/>
            <a:r>
              <a:rPr lang="nl-NL" err="1">
                <a:latin typeface="Arial"/>
                <a:cs typeface="Arial"/>
              </a:rPr>
              <a:t>ECW</a:t>
            </a:r>
            <a:r>
              <a:rPr lang="nl-NL">
                <a:latin typeface="Arial"/>
                <a:cs typeface="Arial"/>
              </a:rPr>
              <a:t>-bestanden worden onttrokken van FTP-locatie van </a:t>
            </a:r>
            <a:r>
              <a:rPr lang="nl-NL" err="1">
                <a:latin typeface="Arial"/>
                <a:cs typeface="Arial"/>
              </a:rPr>
              <a:t>beeldmateriaal.nl</a:t>
            </a:r>
            <a:endParaRPr lang="nl-NL" err="1"/>
          </a:p>
          <a:p>
            <a:pPr lvl="1"/>
            <a:endParaRPr lang="nl-NL">
              <a:latin typeface="Arial"/>
              <a:cs typeface="Arial"/>
            </a:endParaRPr>
          </a:p>
          <a:p>
            <a:pPr marL="267970" indent="-267970"/>
            <a:r>
              <a:rPr lang="nl-NL" sz="2200" i="1">
                <a:latin typeface="Arial"/>
                <a:cs typeface="Arial"/>
              </a:rPr>
              <a:t>Vector data:</a:t>
            </a:r>
          </a:p>
          <a:p>
            <a:pPr lvl="1"/>
            <a:r>
              <a:rPr lang="nl-NL" sz="2000">
                <a:latin typeface="Arial"/>
                <a:cs typeface="Arial"/>
              </a:rPr>
              <a:t>Panden en Verblijfsobjecten: </a:t>
            </a:r>
            <a:r>
              <a:rPr lang="nl-NL" sz="2000">
                <a:solidFill>
                  <a:schemeClr val="bg1">
                    <a:lumMod val="50000"/>
                  </a:schemeClr>
                </a:solidFill>
                <a:latin typeface="Arial"/>
                <a:cs typeface="Arial"/>
              </a:rPr>
              <a:t>https://geodata.nationaalgeoregister.nl/bag/wfs/v1_1?</a:t>
            </a:r>
          </a:p>
          <a:p>
            <a:pPr lvl="1"/>
            <a:r>
              <a:rPr lang="nl-NL" sz="2000">
                <a:latin typeface="Arial"/>
                <a:cs typeface="Arial"/>
              </a:rPr>
              <a:t>Percelen: </a:t>
            </a:r>
            <a:r>
              <a:rPr lang="nl-NL" sz="2000" err="1">
                <a:solidFill>
                  <a:schemeClr val="bg1">
                    <a:lumMod val="50000"/>
                  </a:schemeClr>
                </a:solidFill>
                <a:latin typeface="Arial"/>
                <a:cs typeface="Arial"/>
              </a:rPr>
              <a:t>https</a:t>
            </a:r>
            <a:r>
              <a:rPr lang="nl-NL" sz="2000">
                <a:solidFill>
                  <a:schemeClr val="bg1">
                    <a:lumMod val="50000"/>
                  </a:schemeClr>
                </a:solidFill>
                <a:latin typeface="Arial"/>
                <a:cs typeface="Arial"/>
              </a:rPr>
              <a:t>://</a:t>
            </a:r>
            <a:r>
              <a:rPr lang="nl-NL" sz="2000" err="1">
                <a:solidFill>
                  <a:schemeClr val="bg1">
                    <a:lumMod val="50000"/>
                  </a:schemeClr>
                </a:solidFill>
                <a:latin typeface="Arial"/>
                <a:cs typeface="Arial"/>
              </a:rPr>
              <a:t>geodata.nationaalgeoregister.nl</a:t>
            </a:r>
            <a:r>
              <a:rPr lang="nl-NL" sz="2000">
                <a:solidFill>
                  <a:schemeClr val="bg1">
                    <a:lumMod val="50000"/>
                  </a:schemeClr>
                </a:solidFill>
                <a:latin typeface="Arial"/>
                <a:cs typeface="Arial"/>
              </a:rPr>
              <a:t>/</a:t>
            </a:r>
            <a:r>
              <a:rPr lang="nl-NL" sz="2000" err="1">
                <a:solidFill>
                  <a:schemeClr val="bg1">
                    <a:lumMod val="50000"/>
                  </a:schemeClr>
                </a:solidFill>
                <a:latin typeface="Arial"/>
                <a:cs typeface="Arial"/>
              </a:rPr>
              <a:t>kadastralekaart</a:t>
            </a:r>
            <a:r>
              <a:rPr lang="nl-NL" sz="2000">
                <a:solidFill>
                  <a:schemeClr val="bg1">
                    <a:lumMod val="50000"/>
                  </a:schemeClr>
                </a:solidFill>
                <a:latin typeface="Arial"/>
                <a:cs typeface="Arial"/>
              </a:rPr>
              <a:t>/</a:t>
            </a:r>
            <a:r>
              <a:rPr lang="nl-NL" sz="2000" err="1">
                <a:solidFill>
                  <a:schemeClr val="bg1">
                    <a:lumMod val="50000"/>
                  </a:schemeClr>
                </a:solidFill>
                <a:latin typeface="Arial"/>
                <a:cs typeface="Arial"/>
              </a:rPr>
              <a:t>wfs</a:t>
            </a:r>
            <a:r>
              <a:rPr lang="nl-NL" sz="2000">
                <a:solidFill>
                  <a:schemeClr val="bg1">
                    <a:lumMod val="50000"/>
                  </a:schemeClr>
                </a:solidFill>
                <a:latin typeface="Arial"/>
                <a:cs typeface="Arial"/>
              </a:rPr>
              <a:t>/</a:t>
            </a:r>
            <a:r>
              <a:rPr lang="nl-NL" sz="2000" err="1">
                <a:solidFill>
                  <a:schemeClr val="bg1">
                    <a:lumMod val="50000"/>
                  </a:schemeClr>
                </a:solidFill>
                <a:latin typeface="Arial"/>
                <a:cs typeface="Arial"/>
              </a:rPr>
              <a:t>v4_0</a:t>
            </a:r>
            <a:r>
              <a:rPr lang="nl-NL" sz="2000">
                <a:solidFill>
                  <a:schemeClr val="bg1">
                    <a:lumMod val="50000"/>
                  </a:schemeClr>
                </a:solidFill>
                <a:latin typeface="Arial"/>
                <a:cs typeface="Arial"/>
              </a:rPr>
              <a:t>?</a:t>
            </a:r>
            <a:endParaRPr lang="nl-NL" sz="2000">
              <a:solidFill>
                <a:schemeClr val="bg1">
                  <a:lumMod val="50000"/>
                </a:schemeClr>
              </a:solidFill>
              <a:cs typeface="Arial"/>
            </a:endParaRPr>
          </a:p>
          <a:p>
            <a:pPr lvl="1"/>
            <a:r>
              <a:rPr lang="nl-NL" sz="2000">
                <a:latin typeface="Arial"/>
                <a:cs typeface="Arial"/>
              </a:rPr>
              <a:t>Buurten: </a:t>
            </a:r>
            <a:r>
              <a:rPr lang="nl-NL" sz="2000" err="1">
                <a:solidFill>
                  <a:schemeClr val="bg1">
                    <a:lumMod val="50000"/>
                  </a:schemeClr>
                </a:solidFill>
                <a:latin typeface="Arial"/>
                <a:cs typeface="Arial"/>
              </a:rPr>
              <a:t>https</a:t>
            </a:r>
            <a:r>
              <a:rPr lang="nl-NL" sz="2000">
                <a:solidFill>
                  <a:schemeClr val="bg1">
                    <a:lumMod val="50000"/>
                  </a:schemeClr>
                </a:solidFill>
                <a:latin typeface="Arial"/>
                <a:cs typeface="Arial"/>
              </a:rPr>
              <a:t>://</a:t>
            </a:r>
            <a:r>
              <a:rPr lang="nl-NL" sz="2000" err="1">
                <a:solidFill>
                  <a:schemeClr val="bg1">
                    <a:lumMod val="50000"/>
                  </a:schemeClr>
                </a:solidFill>
                <a:latin typeface="Arial"/>
                <a:cs typeface="Arial"/>
              </a:rPr>
              <a:t>geodata.nationaalgeoregister.nl</a:t>
            </a:r>
            <a:r>
              <a:rPr lang="nl-NL" sz="2000">
                <a:solidFill>
                  <a:schemeClr val="bg1">
                    <a:lumMod val="50000"/>
                  </a:schemeClr>
                </a:solidFill>
                <a:latin typeface="Arial"/>
                <a:cs typeface="Arial"/>
              </a:rPr>
              <a:t>/</a:t>
            </a:r>
            <a:r>
              <a:rPr lang="nl-NL" sz="2000" err="1">
                <a:solidFill>
                  <a:schemeClr val="bg1">
                    <a:lumMod val="50000"/>
                  </a:schemeClr>
                </a:solidFill>
                <a:latin typeface="Arial"/>
                <a:cs typeface="Arial"/>
              </a:rPr>
              <a:t>wijkenbuurten2020</a:t>
            </a:r>
            <a:r>
              <a:rPr lang="nl-NL" sz="2000">
                <a:solidFill>
                  <a:schemeClr val="bg1">
                    <a:lumMod val="50000"/>
                  </a:schemeClr>
                </a:solidFill>
                <a:latin typeface="Arial"/>
                <a:cs typeface="Arial"/>
              </a:rPr>
              <a:t>/</a:t>
            </a:r>
            <a:r>
              <a:rPr lang="nl-NL" sz="2000" err="1">
                <a:solidFill>
                  <a:schemeClr val="bg1">
                    <a:lumMod val="50000"/>
                  </a:schemeClr>
                </a:solidFill>
                <a:latin typeface="Arial"/>
                <a:cs typeface="Arial"/>
              </a:rPr>
              <a:t>wfs</a:t>
            </a:r>
            <a:r>
              <a:rPr lang="nl-NL" sz="2000">
                <a:solidFill>
                  <a:schemeClr val="bg1">
                    <a:lumMod val="50000"/>
                  </a:schemeClr>
                </a:solidFill>
                <a:latin typeface="Arial"/>
                <a:cs typeface="Arial"/>
              </a:rPr>
              <a:t>?</a:t>
            </a:r>
          </a:p>
          <a:p>
            <a:pPr lvl="1"/>
            <a:r>
              <a:rPr lang="nl-NL" sz="2000">
                <a:latin typeface="Arial"/>
                <a:cs typeface="Arial"/>
              </a:rPr>
              <a:t>Tuinen: </a:t>
            </a:r>
            <a:r>
              <a:rPr lang="nl-NL" sz="2000">
                <a:solidFill>
                  <a:schemeClr val="bg1">
                    <a:lumMod val="50000"/>
                  </a:schemeClr>
                </a:solidFill>
                <a:latin typeface="Arial"/>
                <a:cs typeface="Arial"/>
              </a:rPr>
              <a:t>percelen - panden</a:t>
            </a:r>
          </a:p>
          <a:p>
            <a:pPr lvl="1"/>
            <a:r>
              <a:rPr lang="nl-NL" sz="2000">
                <a:latin typeface="Arial"/>
                <a:cs typeface="Arial"/>
              </a:rPr>
              <a:t>Daken: </a:t>
            </a:r>
            <a:r>
              <a:rPr lang="nl-NL" sz="2000">
                <a:solidFill>
                  <a:schemeClr val="bg1">
                    <a:lumMod val="50000"/>
                  </a:schemeClr>
                </a:solidFill>
                <a:latin typeface="Arial"/>
                <a:cs typeface="Arial"/>
              </a:rPr>
              <a:t>percelen - tuinen</a:t>
            </a:r>
          </a:p>
          <a:p>
            <a:pPr lvl="1"/>
            <a:endParaRPr lang="nl-NL">
              <a:latin typeface="Arial"/>
              <a:cs typeface="Arial"/>
            </a:endParaRPr>
          </a:p>
          <a:p>
            <a:pPr lvl="1"/>
            <a:endParaRPr lang="nl-NL">
              <a:cs typeface="Arial"/>
            </a:endParaRPr>
          </a:p>
        </p:txBody>
      </p:sp>
    </p:spTree>
    <p:extLst>
      <p:ext uri="{BB962C8B-B14F-4D97-AF65-F5344CB8AC3E}">
        <p14:creationId xmlns:p14="http://schemas.microsoft.com/office/powerpoint/2010/main" val="811076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0844F8D4-C173-4A6B-BD63-C7A512D895F5}"/>
              </a:ext>
            </a:extLst>
          </p:cNvPr>
          <p:cNvPicPr>
            <a:picLocks noChangeAspect="1"/>
          </p:cNvPicPr>
          <p:nvPr/>
        </p:nvPicPr>
        <p:blipFill rotWithShape="1">
          <a:blip r:embed="rId3"/>
          <a:srcRect l="30935" t="49833" b="-187"/>
          <a:stretch/>
        </p:blipFill>
        <p:spPr>
          <a:xfrm>
            <a:off x="815877" y="4054074"/>
            <a:ext cx="4064030" cy="2283806"/>
          </a:xfrm>
          <a:prstGeom prst="rect">
            <a:avLst/>
          </a:prstGeom>
        </p:spPr>
      </p:pic>
      <p:sp>
        <p:nvSpPr>
          <p:cNvPr id="2" name="Title 1">
            <a:extLst>
              <a:ext uri="{FF2B5EF4-FFF2-40B4-BE49-F238E27FC236}">
                <a16:creationId xmlns:a16="http://schemas.microsoft.com/office/drawing/2014/main" id="{0F3E0B68-502E-4FD0-B461-D2AD67311F88}"/>
              </a:ext>
            </a:extLst>
          </p:cNvPr>
          <p:cNvSpPr>
            <a:spLocks noGrp="1"/>
          </p:cNvSpPr>
          <p:nvPr>
            <p:ph type="title"/>
          </p:nvPr>
        </p:nvSpPr>
        <p:spPr>
          <a:xfrm>
            <a:off x="1080000" y="1080000"/>
            <a:ext cx="10033200" cy="549553"/>
          </a:xfrm>
        </p:spPr>
        <p:txBody>
          <a:bodyPr/>
          <a:lstStyle/>
          <a:p>
            <a:r>
              <a:rPr lang="nl-NL" sz="2800" b="0">
                <a:solidFill>
                  <a:srgbClr val="F07E23"/>
                </a:solidFill>
                <a:latin typeface="Arial"/>
                <a:cs typeface="Arial"/>
              </a:rPr>
              <a:t>Methode </a:t>
            </a:r>
            <a:r>
              <a:rPr lang="nl-NL" sz="2800" b="0">
                <a:latin typeface="Arial"/>
                <a:cs typeface="Arial"/>
              </a:rPr>
              <a:t>Remote </a:t>
            </a:r>
            <a:r>
              <a:rPr lang="nl-NL" sz="2800" b="0" err="1">
                <a:latin typeface="Arial"/>
                <a:cs typeface="Arial"/>
              </a:rPr>
              <a:t>Sensing</a:t>
            </a:r>
            <a:br>
              <a:rPr lang="nl-NL" sz="2800">
                <a:latin typeface="Arial"/>
                <a:cs typeface="Arial"/>
              </a:rPr>
            </a:br>
            <a:endParaRPr lang="nl-NL" sz="2800">
              <a:latin typeface="Arial"/>
              <a:cs typeface="Arial"/>
            </a:endParaRPr>
          </a:p>
        </p:txBody>
      </p:sp>
      <p:sp>
        <p:nvSpPr>
          <p:cNvPr id="6" name="Tijdelijke aanduiding voor inhoud 2">
            <a:extLst>
              <a:ext uri="{FF2B5EF4-FFF2-40B4-BE49-F238E27FC236}">
                <a16:creationId xmlns:a16="http://schemas.microsoft.com/office/drawing/2014/main" id="{CD0CE7DC-31DB-4373-A8A2-B15B839A9BDD}"/>
              </a:ext>
            </a:extLst>
          </p:cNvPr>
          <p:cNvSpPr>
            <a:spLocks noGrp="1"/>
          </p:cNvSpPr>
          <p:nvPr>
            <p:ph idx="1"/>
          </p:nvPr>
        </p:nvSpPr>
        <p:spPr>
          <a:xfrm>
            <a:off x="812406" y="1719074"/>
            <a:ext cx="10397334" cy="4779018"/>
          </a:xfrm>
        </p:spPr>
        <p:txBody>
          <a:bodyPr/>
          <a:lstStyle/>
          <a:p>
            <a:pPr lvl="1"/>
            <a:r>
              <a:rPr lang="nl-NL" sz="2000">
                <a:latin typeface="Arial"/>
                <a:cs typeface="Arial"/>
              </a:rPr>
              <a:t>Het op afstand verzamelen van gegevens (</a:t>
            </a:r>
            <a:r>
              <a:rPr lang="nl-NL" sz="2000" err="1">
                <a:latin typeface="Arial"/>
                <a:cs typeface="Arial"/>
              </a:rPr>
              <a:t>tele</a:t>
            </a:r>
            <a:r>
              <a:rPr lang="nl-NL" sz="2000">
                <a:latin typeface="Arial"/>
                <a:cs typeface="Arial"/>
              </a:rPr>
              <a:t>-detectie) over het aardoppervlak:</a:t>
            </a:r>
            <a:endParaRPr lang="nl-NL"/>
          </a:p>
          <a:p>
            <a:pPr lvl="2"/>
            <a:r>
              <a:rPr lang="nl-NL" sz="1800">
                <a:latin typeface="Arial"/>
                <a:cs typeface="Arial"/>
              </a:rPr>
              <a:t>Actief: sensoren stralen zelf elektromagnetische straling uit (e.g., radio- en </a:t>
            </a:r>
            <a:r>
              <a:rPr lang="nl-NL" sz="1800" err="1">
                <a:latin typeface="Arial"/>
                <a:cs typeface="Arial"/>
              </a:rPr>
              <a:t>radar-signalen</a:t>
            </a:r>
            <a:r>
              <a:rPr lang="nl-NL" sz="1800">
                <a:latin typeface="Arial"/>
                <a:cs typeface="Arial"/>
              </a:rPr>
              <a:t>)</a:t>
            </a:r>
            <a:endParaRPr lang="nl-NL" sz="1800" err="1"/>
          </a:p>
          <a:p>
            <a:pPr lvl="2"/>
            <a:r>
              <a:rPr lang="nl-NL" sz="1800" b="1">
                <a:latin typeface="Arial"/>
                <a:cs typeface="Arial"/>
              </a:rPr>
              <a:t>Passief</a:t>
            </a:r>
            <a:r>
              <a:rPr lang="nl-NL" sz="1800">
                <a:latin typeface="Arial"/>
                <a:cs typeface="Arial"/>
              </a:rPr>
              <a:t>: sensoren maken gebruik van een natuurlijke elektromagnetische bron (e.g., zonlicht)</a:t>
            </a:r>
            <a:endParaRPr lang="nl-NL" sz="1800"/>
          </a:p>
          <a:p>
            <a:pPr lvl="2"/>
            <a:endParaRPr lang="nl-NL" sz="1800">
              <a:latin typeface="Arial"/>
              <a:cs typeface="Arial"/>
            </a:endParaRPr>
          </a:p>
          <a:p>
            <a:pPr lvl="1"/>
            <a:r>
              <a:rPr lang="nl-NL" sz="2000">
                <a:latin typeface="Arial"/>
                <a:cs typeface="Arial"/>
              </a:rPr>
              <a:t>De signalen/straling kunnen opgepikt worden door sensoren (e.g., satelliet, luchtfoto)</a:t>
            </a:r>
            <a:endParaRPr lang="nl-NL" sz="2000"/>
          </a:p>
        </p:txBody>
      </p:sp>
      <p:pic>
        <p:nvPicPr>
          <p:cNvPr id="3" name="Afbeelding 6">
            <a:extLst>
              <a:ext uri="{FF2B5EF4-FFF2-40B4-BE49-F238E27FC236}">
                <a16:creationId xmlns:a16="http://schemas.microsoft.com/office/drawing/2014/main" id="{F456B7E5-DCC0-4D51-95B4-4CF6D3F8D785}"/>
              </a:ext>
            </a:extLst>
          </p:cNvPr>
          <p:cNvPicPr>
            <a:picLocks noChangeAspect="1"/>
          </p:cNvPicPr>
          <p:nvPr/>
        </p:nvPicPr>
        <p:blipFill>
          <a:blip r:embed="rId4"/>
          <a:stretch>
            <a:fillRect/>
          </a:stretch>
        </p:blipFill>
        <p:spPr>
          <a:xfrm>
            <a:off x="5035526" y="4327916"/>
            <a:ext cx="2619375" cy="1743075"/>
          </a:xfrm>
          <a:prstGeom prst="rect">
            <a:avLst/>
          </a:prstGeom>
        </p:spPr>
      </p:pic>
      <p:pic>
        <p:nvPicPr>
          <p:cNvPr id="5" name="Afbeelding 7" descr="Afbeelding met kaart&#10;&#10;Automatisch gegenereerde beschrijving">
            <a:extLst>
              <a:ext uri="{FF2B5EF4-FFF2-40B4-BE49-F238E27FC236}">
                <a16:creationId xmlns:a16="http://schemas.microsoft.com/office/drawing/2014/main" id="{B7A1C5E8-B491-4E73-8673-6177E82F8F69}"/>
              </a:ext>
            </a:extLst>
          </p:cNvPr>
          <p:cNvPicPr>
            <a:picLocks noChangeAspect="1"/>
          </p:cNvPicPr>
          <p:nvPr/>
        </p:nvPicPr>
        <p:blipFill>
          <a:blip r:embed="rId5"/>
          <a:stretch>
            <a:fillRect/>
          </a:stretch>
        </p:blipFill>
        <p:spPr>
          <a:xfrm>
            <a:off x="8069153" y="4339559"/>
            <a:ext cx="3287485" cy="1759337"/>
          </a:xfrm>
          <a:prstGeom prst="rect">
            <a:avLst/>
          </a:prstGeom>
        </p:spPr>
      </p:pic>
    </p:spTree>
    <p:extLst>
      <p:ext uri="{BB962C8B-B14F-4D97-AF65-F5344CB8AC3E}">
        <p14:creationId xmlns:p14="http://schemas.microsoft.com/office/powerpoint/2010/main" val="1867563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E0B68-502E-4FD0-B461-D2AD67311F88}"/>
              </a:ext>
            </a:extLst>
          </p:cNvPr>
          <p:cNvSpPr>
            <a:spLocks noGrp="1"/>
          </p:cNvSpPr>
          <p:nvPr>
            <p:ph type="title"/>
          </p:nvPr>
        </p:nvSpPr>
        <p:spPr/>
        <p:txBody>
          <a:bodyPr/>
          <a:lstStyle/>
          <a:p>
            <a:r>
              <a:rPr lang="nl-NL" sz="2800" b="0">
                <a:solidFill>
                  <a:srgbClr val="F07E23"/>
                </a:solidFill>
                <a:latin typeface="Arial"/>
                <a:cs typeface="Arial"/>
              </a:rPr>
              <a:t>Methode</a:t>
            </a:r>
            <a:r>
              <a:rPr lang="nl-NL" sz="2800" b="0">
                <a:latin typeface="Arial"/>
                <a:cs typeface="Arial"/>
              </a:rPr>
              <a:t> Beeldmateriaal</a:t>
            </a:r>
          </a:p>
        </p:txBody>
      </p:sp>
      <p:sp>
        <p:nvSpPr>
          <p:cNvPr id="6" name="Tijdelijke aanduiding voor inhoud 2">
            <a:extLst>
              <a:ext uri="{FF2B5EF4-FFF2-40B4-BE49-F238E27FC236}">
                <a16:creationId xmlns:a16="http://schemas.microsoft.com/office/drawing/2014/main" id="{CD0CE7DC-31DB-4373-A8A2-B15B839A9BDD}"/>
              </a:ext>
            </a:extLst>
          </p:cNvPr>
          <p:cNvSpPr>
            <a:spLocks noGrp="1"/>
          </p:cNvSpPr>
          <p:nvPr>
            <p:ph idx="1"/>
          </p:nvPr>
        </p:nvSpPr>
        <p:spPr>
          <a:xfrm>
            <a:off x="785192" y="1800000"/>
            <a:ext cx="10397334" cy="4357913"/>
          </a:xfrm>
        </p:spPr>
        <p:txBody>
          <a:bodyPr/>
          <a:lstStyle/>
          <a:p>
            <a:pPr lvl="2"/>
            <a:r>
              <a:rPr lang="nl-NL">
                <a:latin typeface="Arial"/>
                <a:cs typeface="Arial"/>
              </a:rPr>
              <a:t>Colour </a:t>
            </a:r>
            <a:r>
              <a:rPr lang="nl-NL" err="1">
                <a:latin typeface="Arial"/>
                <a:cs typeface="Arial"/>
              </a:rPr>
              <a:t>InfraRed</a:t>
            </a:r>
            <a:r>
              <a:rPr lang="nl-NL">
                <a:latin typeface="Arial"/>
                <a:cs typeface="Arial"/>
              </a:rPr>
              <a:t> (CIR) Luchtfoto’s (25cm). Deze data worden door Beeldmateriaal.nl (gratis) beschikbaar gesteld.</a:t>
            </a:r>
            <a:endParaRPr lang="nl-NL"/>
          </a:p>
          <a:p>
            <a:pPr marL="539750" lvl="2" indent="0">
              <a:buNone/>
            </a:pPr>
            <a:endParaRPr lang="nl-NL">
              <a:latin typeface="Arial"/>
              <a:cs typeface="Arial"/>
            </a:endParaRPr>
          </a:p>
          <a:p>
            <a:pPr lvl="2"/>
            <a:r>
              <a:rPr lang="nl-NL">
                <a:latin typeface="Arial"/>
                <a:cs typeface="Arial"/>
              </a:rPr>
              <a:t>De ontsluiting van de WM(T)S verloopt via het portaal van </a:t>
            </a:r>
            <a:br>
              <a:rPr lang="nl-NL">
                <a:latin typeface="Arial"/>
                <a:cs typeface="Arial"/>
              </a:rPr>
            </a:br>
            <a:r>
              <a:rPr lang="nl-NL">
                <a:latin typeface="Arial"/>
                <a:cs typeface="Arial"/>
              </a:rPr>
              <a:t>het programma Publieke Dienstverlening op de Kaart (PDOK). </a:t>
            </a:r>
          </a:p>
          <a:p>
            <a:pPr lvl="2"/>
            <a:endParaRPr lang="nl-NL"/>
          </a:p>
          <a:p>
            <a:pPr lvl="2"/>
            <a:r>
              <a:rPr lang="nl-NL">
                <a:latin typeface="Arial"/>
                <a:cs typeface="Arial"/>
              </a:rPr>
              <a:t>Jaarlijks gevlogen (tussen mei – oktober)</a:t>
            </a:r>
          </a:p>
          <a:p>
            <a:pPr lvl="2"/>
            <a:endParaRPr lang="nl-NL"/>
          </a:p>
          <a:p>
            <a:pPr lvl="2"/>
            <a:r>
              <a:rPr lang="nl-NL" err="1">
                <a:latin typeface="Arial"/>
                <a:cs typeface="Arial"/>
              </a:rPr>
              <a:t>Landsdekkend</a:t>
            </a:r>
            <a:r>
              <a:rPr lang="nl-NL">
                <a:latin typeface="Arial"/>
                <a:cs typeface="Arial"/>
              </a:rPr>
              <a:t> beschikbaar</a:t>
            </a:r>
          </a:p>
          <a:p>
            <a:pPr lvl="2"/>
            <a:endParaRPr lang="nl-NL">
              <a:solidFill>
                <a:srgbClr val="000000"/>
              </a:solidFill>
              <a:latin typeface="Arial"/>
              <a:cs typeface="Arial"/>
            </a:endParaRPr>
          </a:p>
          <a:p>
            <a:pPr lvl="2"/>
            <a:r>
              <a:rPr lang="nl-NL">
                <a:latin typeface="Arial"/>
                <a:cs typeface="Arial"/>
              </a:rPr>
              <a:t>Vrij van wolken en wolkenschaduwen</a:t>
            </a:r>
            <a:endParaRPr lang="nl-NL">
              <a:solidFill>
                <a:srgbClr val="000000"/>
              </a:solidFill>
              <a:latin typeface="Arial"/>
              <a:cs typeface="Arial"/>
            </a:endParaRPr>
          </a:p>
          <a:p>
            <a:pPr lvl="2"/>
            <a:endParaRPr lang="nl-NL">
              <a:solidFill>
                <a:srgbClr val="000000"/>
              </a:solidFill>
              <a:latin typeface="Arial"/>
              <a:cs typeface="Arial"/>
            </a:endParaRPr>
          </a:p>
          <a:p>
            <a:pPr lvl="2"/>
            <a:endParaRPr lang="nl-NL">
              <a:solidFill>
                <a:srgbClr val="000000"/>
              </a:solidFill>
              <a:latin typeface="Arial"/>
              <a:cs typeface="Arial"/>
            </a:endParaRPr>
          </a:p>
          <a:p>
            <a:pPr lvl="2"/>
            <a:endParaRPr lang="nl-NL">
              <a:solidFill>
                <a:srgbClr val="000000"/>
              </a:solidFill>
              <a:latin typeface="Arial"/>
              <a:cs typeface="Arial"/>
            </a:endParaRPr>
          </a:p>
          <a:p>
            <a:pPr lvl="2"/>
            <a:endParaRPr lang="nl-NL">
              <a:solidFill>
                <a:srgbClr val="000000"/>
              </a:solidFill>
              <a:latin typeface="Arial"/>
              <a:cs typeface="Arial"/>
            </a:endParaRPr>
          </a:p>
          <a:p>
            <a:pPr lvl="2"/>
            <a:endParaRPr lang="nl-NL">
              <a:solidFill>
                <a:srgbClr val="000000"/>
              </a:solidFill>
              <a:latin typeface="Arial"/>
              <a:cs typeface="Arial"/>
            </a:endParaRPr>
          </a:p>
          <a:p>
            <a:pPr marL="539750" lvl="2" indent="0">
              <a:buNone/>
            </a:pPr>
            <a:endParaRPr lang="nl-NL">
              <a:solidFill>
                <a:schemeClr val="accent6"/>
              </a:solidFill>
              <a:cs typeface="Arial"/>
            </a:endParaRPr>
          </a:p>
        </p:txBody>
      </p:sp>
      <p:pic>
        <p:nvPicPr>
          <p:cNvPr id="3" name="Afbeelding 3" descr="Afbeelding met kaart&#10;&#10;Automatisch gegenereerde beschrijving">
            <a:extLst>
              <a:ext uri="{FF2B5EF4-FFF2-40B4-BE49-F238E27FC236}">
                <a16:creationId xmlns:a16="http://schemas.microsoft.com/office/drawing/2014/main" id="{8CCAD286-8BFD-47BE-8476-CB45181CAAA2}"/>
              </a:ext>
            </a:extLst>
          </p:cNvPr>
          <p:cNvPicPr>
            <a:picLocks noChangeAspect="1"/>
          </p:cNvPicPr>
          <p:nvPr/>
        </p:nvPicPr>
        <p:blipFill rotWithShape="1">
          <a:blip r:embed="rId3"/>
          <a:srcRect l="7984" t="36622" r="57884" b="34828"/>
          <a:stretch/>
        </p:blipFill>
        <p:spPr>
          <a:xfrm>
            <a:off x="8325591" y="3493644"/>
            <a:ext cx="2699136" cy="3018225"/>
          </a:xfrm>
          <a:prstGeom prst="rect">
            <a:avLst/>
          </a:prstGeom>
        </p:spPr>
      </p:pic>
    </p:spTree>
    <p:extLst>
      <p:ext uri="{BB962C8B-B14F-4D97-AF65-F5344CB8AC3E}">
        <p14:creationId xmlns:p14="http://schemas.microsoft.com/office/powerpoint/2010/main" val="3811924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E0B68-502E-4FD0-B461-D2AD67311F88}"/>
              </a:ext>
            </a:extLst>
          </p:cNvPr>
          <p:cNvSpPr>
            <a:spLocks noGrp="1"/>
          </p:cNvSpPr>
          <p:nvPr>
            <p:ph type="title"/>
          </p:nvPr>
        </p:nvSpPr>
        <p:spPr/>
        <p:txBody>
          <a:bodyPr/>
          <a:lstStyle/>
          <a:p>
            <a:r>
              <a:rPr lang="nl-NL" sz="2800" b="0">
                <a:solidFill>
                  <a:srgbClr val="F07E23"/>
                </a:solidFill>
                <a:latin typeface="Arial"/>
                <a:cs typeface="Arial"/>
              </a:rPr>
              <a:t>Methode</a:t>
            </a:r>
            <a:r>
              <a:rPr lang="nl-NL" sz="2800" b="0">
                <a:latin typeface="Arial"/>
                <a:cs typeface="Arial"/>
              </a:rPr>
              <a:t> Privaat groen in tuinen en op daken</a:t>
            </a:r>
          </a:p>
        </p:txBody>
      </p:sp>
      <p:sp>
        <p:nvSpPr>
          <p:cNvPr id="6" name="Tijdelijke aanduiding voor inhoud 2">
            <a:extLst>
              <a:ext uri="{FF2B5EF4-FFF2-40B4-BE49-F238E27FC236}">
                <a16:creationId xmlns:a16="http://schemas.microsoft.com/office/drawing/2014/main" id="{CD0CE7DC-31DB-4373-A8A2-B15B839A9BDD}"/>
              </a:ext>
            </a:extLst>
          </p:cNvPr>
          <p:cNvSpPr>
            <a:spLocks noGrp="1"/>
          </p:cNvSpPr>
          <p:nvPr>
            <p:ph idx="1"/>
          </p:nvPr>
        </p:nvSpPr>
        <p:spPr>
          <a:xfrm>
            <a:off x="785192" y="1800000"/>
            <a:ext cx="10397334" cy="4357913"/>
          </a:xfrm>
        </p:spPr>
        <p:txBody>
          <a:bodyPr/>
          <a:lstStyle/>
          <a:p>
            <a:pPr lvl="2"/>
            <a:r>
              <a:rPr lang="nl-NL">
                <a:latin typeface="Arial"/>
                <a:cs typeface="Arial"/>
              </a:rPr>
              <a:t>Gemeente Alkmaar, Wijk Daalmeer/Koedijk, Buurt Daalmeer-Noordwest</a:t>
            </a:r>
            <a:endParaRPr lang="nl-NL">
              <a:solidFill>
                <a:srgbClr val="000000"/>
              </a:solidFill>
              <a:latin typeface="Arial"/>
              <a:cs typeface="Arial"/>
            </a:endParaRPr>
          </a:p>
          <a:p>
            <a:pPr lvl="2"/>
            <a:endParaRPr lang="nl-NL">
              <a:solidFill>
                <a:srgbClr val="000000"/>
              </a:solidFill>
              <a:cs typeface="Arial"/>
            </a:endParaRPr>
          </a:p>
          <a:p>
            <a:pPr lvl="2"/>
            <a:endParaRPr lang="nl-NL">
              <a:solidFill>
                <a:srgbClr val="000000"/>
              </a:solidFill>
              <a:cs typeface="Arial"/>
            </a:endParaRPr>
          </a:p>
          <a:p>
            <a:pPr marL="539750" lvl="2" indent="0">
              <a:buNone/>
            </a:pPr>
            <a:endParaRPr lang="nl-NL">
              <a:solidFill>
                <a:srgbClr val="000000"/>
              </a:solidFill>
              <a:cs typeface="Arial"/>
            </a:endParaRPr>
          </a:p>
          <a:p>
            <a:pPr lvl="2"/>
            <a:endParaRPr lang="nl-NL">
              <a:solidFill>
                <a:srgbClr val="000000"/>
              </a:solidFill>
              <a:cs typeface="Arial"/>
            </a:endParaRPr>
          </a:p>
          <a:p>
            <a:pPr marL="539750" lvl="2" indent="0">
              <a:buNone/>
            </a:pPr>
            <a:r>
              <a:rPr lang="nl-NL">
                <a:solidFill>
                  <a:srgbClr val="C20015"/>
                </a:solidFill>
                <a:latin typeface="Arial"/>
                <a:cs typeface="Arial"/>
              </a:rPr>
              <a:t>Overzicht via QGIS</a:t>
            </a:r>
            <a:endParaRPr lang="nl-NL">
              <a:solidFill>
                <a:srgbClr val="C20015"/>
              </a:solidFill>
              <a:cs typeface="Arial"/>
            </a:endParaRPr>
          </a:p>
        </p:txBody>
      </p:sp>
    </p:spTree>
    <p:extLst>
      <p:ext uri="{BB962C8B-B14F-4D97-AF65-F5344CB8AC3E}">
        <p14:creationId xmlns:p14="http://schemas.microsoft.com/office/powerpoint/2010/main" val="1353174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481B4D-F9E0-4DCF-AF3F-903538E9DFC5}"/>
              </a:ext>
            </a:extLst>
          </p:cNvPr>
          <p:cNvSpPr>
            <a:spLocks noGrp="1"/>
          </p:cNvSpPr>
          <p:nvPr>
            <p:ph type="title"/>
          </p:nvPr>
        </p:nvSpPr>
        <p:spPr>
          <a:xfrm>
            <a:off x="1080000" y="1080000"/>
            <a:ext cx="10033200" cy="469969"/>
          </a:xfrm>
        </p:spPr>
        <p:txBody>
          <a:bodyPr/>
          <a:lstStyle/>
          <a:p>
            <a:r>
              <a:rPr lang="nl-NL" sz="2800" b="0">
                <a:solidFill>
                  <a:srgbClr val="F07E23"/>
                </a:solidFill>
                <a:latin typeface="Arial"/>
                <a:cs typeface="Arial"/>
              </a:rPr>
              <a:t>Methode</a:t>
            </a:r>
            <a:r>
              <a:rPr lang="nl-NL" sz="2800" b="0">
                <a:latin typeface="Arial"/>
                <a:cs typeface="Arial"/>
              </a:rPr>
              <a:t> Vectordata</a:t>
            </a:r>
            <a:endParaRPr lang="nl-NL" b="0"/>
          </a:p>
        </p:txBody>
      </p:sp>
      <p:pic>
        <p:nvPicPr>
          <p:cNvPr id="4" name="Afbeelding 4" descr="Buurt-vector">
            <a:extLst>
              <a:ext uri="{FF2B5EF4-FFF2-40B4-BE49-F238E27FC236}">
                <a16:creationId xmlns:a16="http://schemas.microsoft.com/office/drawing/2014/main" id="{35F85372-86C1-485E-BE34-CF83EB62DD76}"/>
              </a:ext>
            </a:extLst>
          </p:cNvPr>
          <p:cNvPicPr>
            <a:picLocks noChangeAspect="1"/>
          </p:cNvPicPr>
          <p:nvPr/>
        </p:nvPicPr>
        <p:blipFill rotWithShape="1">
          <a:blip r:embed="rId3"/>
          <a:srcRect l="26056" t="5634" r="26408" b="3521"/>
          <a:stretch/>
        </p:blipFill>
        <p:spPr>
          <a:xfrm>
            <a:off x="601145" y="2408931"/>
            <a:ext cx="3749773" cy="3590266"/>
          </a:xfrm>
          <a:prstGeom prst="rect">
            <a:avLst/>
          </a:prstGeom>
        </p:spPr>
      </p:pic>
      <p:pic>
        <p:nvPicPr>
          <p:cNvPr id="5" name="Afbeelding 5">
            <a:extLst>
              <a:ext uri="{FF2B5EF4-FFF2-40B4-BE49-F238E27FC236}">
                <a16:creationId xmlns:a16="http://schemas.microsoft.com/office/drawing/2014/main" id="{0930B3C2-C4BE-4F29-8C70-E4284F7022EE}"/>
              </a:ext>
            </a:extLst>
          </p:cNvPr>
          <p:cNvPicPr>
            <a:picLocks noChangeAspect="1"/>
          </p:cNvPicPr>
          <p:nvPr/>
        </p:nvPicPr>
        <p:blipFill>
          <a:blip r:embed="rId4"/>
          <a:stretch>
            <a:fillRect/>
          </a:stretch>
        </p:blipFill>
        <p:spPr>
          <a:xfrm>
            <a:off x="4747845" y="2416598"/>
            <a:ext cx="3575538" cy="3547273"/>
          </a:xfrm>
          <a:prstGeom prst="rect">
            <a:avLst/>
          </a:prstGeom>
        </p:spPr>
      </p:pic>
      <p:pic>
        <p:nvPicPr>
          <p:cNvPr id="6" name="Afbeelding 6">
            <a:extLst>
              <a:ext uri="{FF2B5EF4-FFF2-40B4-BE49-F238E27FC236}">
                <a16:creationId xmlns:a16="http://schemas.microsoft.com/office/drawing/2014/main" id="{803B585F-0DB5-4AC7-99D1-51E8595AB6CE}"/>
              </a:ext>
            </a:extLst>
          </p:cNvPr>
          <p:cNvPicPr>
            <a:picLocks noChangeAspect="1"/>
          </p:cNvPicPr>
          <p:nvPr/>
        </p:nvPicPr>
        <p:blipFill>
          <a:blip r:embed="rId5"/>
          <a:stretch>
            <a:fillRect/>
          </a:stretch>
        </p:blipFill>
        <p:spPr>
          <a:xfrm>
            <a:off x="8536439" y="2412250"/>
            <a:ext cx="3341076" cy="3544249"/>
          </a:xfrm>
          <a:prstGeom prst="rect">
            <a:avLst/>
          </a:prstGeom>
        </p:spPr>
      </p:pic>
      <p:sp>
        <p:nvSpPr>
          <p:cNvPr id="12" name="Tijdelijke aanduiding voor inhoud 2">
            <a:extLst>
              <a:ext uri="{FF2B5EF4-FFF2-40B4-BE49-F238E27FC236}">
                <a16:creationId xmlns:a16="http://schemas.microsoft.com/office/drawing/2014/main" id="{DD71BEC5-55DB-4EE6-85D0-04171A892430}"/>
              </a:ext>
            </a:extLst>
          </p:cNvPr>
          <p:cNvSpPr txBox="1">
            <a:spLocks/>
          </p:cNvSpPr>
          <p:nvPr/>
        </p:nvSpPr>
        <p:spPr bwMode="auto">
          <a:xfrm>
            <a:off x="1823523" y="6004555"/>
            <a:ext cx="871783" cy="341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Autofit/>
          </a:bodyPr>
          <a:lstStyle>
            <a:lvl1pPr marL="268288" indent="-268288" algn="l" defTabSz="912813" rtl="0" eaLnBrk="1" fontAlgn="base" hangingPunct="1">
              <a:lnSpc>
                <a:spcPct val="90000"/>
              </a:lnSpc>
              <a:spcBef>
                <a:spcPts val="475"/>
              </a:spcBef>
              <a:spcAft>
                <a:spcPct val="0"/>
              </a:spcAft>
              <a:buClr>
                <a:srgbClr val="00A9F3"/>
              </a:buClr>
              <a:buSzPct val="80000"/>
              <a:buFont typeface="Arial" charset="0"/>
              <a:buChar char="•"/>
              <a:defRPr sz="2400" kern="1200">
                <a:solidFill>
                  <a:schemeClr val="tx1"/>
                </a:solidFill>
                <a:latin typeface="Arial" charset="0"/>
                <a:ea typeface="Arial" charset="0"/>
                <a:cs typeface="Arial" charset="0"/>
              </a:defRPr>
            </a:lvl1pPr>
            <a:lvl2pPr marL="539750" indent="-269875" algn="l" defTabSz="912813" rtl="0" eaLnBrk="1" fontAlgn="base" hangingPunct="1">
              <a:lnSpc>
                <a:spcPct val="90000"/>
              </a:lnSpc>
              <a:spcBef>
                <a:spcPts val="438"/>
              </a:spcBef>
              <a:spcAft>
                <a:spcPct val="0"/>
              </a:spcAft>
              <a:buClr>
                <a:srgbClr val="00A9F3"/>
              </a:buClr>
              <a:buSzPct val="80000"/>
              <a:buFont typeface="Arial" charset="0"/>
              <a:buChar char="•"/>
              <a:defRPr sz="2200" kern="1200">
                <a:solidFill>
                  <a:schemeClr val="tx1"/>
                </a:solidFill>
                <a:latin typeface="Arial" charset="0"/>
                <a:ea typeface="Arial" charset="0"/>
                <a:cs typeface="Arial" charset="0"/>
              </a:defRPr>
            </a:lvl2pPr>
            <a:lvl3pPr marL="809625" indent="-269875" algn="l" defTabSz="912813" rtl="0" eaLnBrk="1" fontAlgn="base" hangingPunct="1">
              <a:lnSpc>
                <a:spcPct val="90000"/>
              </a:lnSpc>
              <a:spcBef>
                <a:spcPts val="400"/>
              </a:spcBef>
              <a:spcAft>
                <a:spcPct val="0"/>
              </a:spcAft>
              <a:buClr>
                <a:srgbClr val="00A9F3"/>
              </a:buClr>
              <a:buSzPct val="80000"/>
              <a:buFont typeface="Arial" charset="0"/>
              <a:buChar char="•"/>
              <a:defRPr sz="2000" kern="1200">
                <a:solidFill>
                  <a:schemeClr val="tx1"/>
                </a:solidFill>
                <a:latin typeface="Arial" charset="0"/>
                <a:ea typeface="Arial" charset="0"/>
                <a:cs typeface="Arial" charset="0"/>
              </a:defRPr>
            </a:lvl3pPr>
            <a:lvl4pPr marL="1079500" indent="-269875" algn="l" defTabSz="912813" rtl="0" eaLnBrk="1" fontAlgn="base" hangingPunct="1">
              <a:lnSpc>
                <a:spcPct val="90000"/>
              </a:lnSpc>
              <a:spcBef>
                <a:spcPts val="363"/>
              </a:spcBef>
              <a:spcAft>
                <a:spcPct val="0"/>
              </a:spcAft>
              <a:buClr>
                <a:srgbClr val="00A9F3"/>
              </a:buClr>
              <a:buSzPct val="80000"/>
              <a:buFont typeface="Arial" charset="0"/>
              <a:buChar char="•"/>
              <a:defRPr kern="1200">
                <a:solidFill>
                  <a:schemeClr val="tx1"/>
                </a:solidFill>
                <a:latin typeface="Arial" charset="0"/>
                <a:ea typeface="Arial" charset="0"/>
                <a:cs typeface="Arial" charset="0"/>
              </a:defRPr>
            </a:lvl4pPr>
            <a:lvl5pPr marL="1349375" indent="-268288" algn="l" defTabSz="912813" rtl="0" eaLnBrk="1" fontAlgn="base" hangingPunct="1">
              <a:lnSpc>
                <a:spcPct val="90000"/>
              </a:lnSpc>
              <a:spcBef>
                <a:spcPts val="325"/>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nl-NL" sz="2000">
                <a:latin typeface="Arial"/>
                <a:cs typeface="Arial"/>
              </a:rPr>
              <a:t>Buurt</a:t>
            </a:r>
            <a:endParaRPr lang="nl-NL" sz="2000"/>
          </a:p>
          <a:p>
            <a:pPr lvl="2"/>
            <a:endParaRPr lang="nl-NL" sz="1800"/>
          </a:p>
          <a:p>
            <a:pPr lvl="3" indent="0">
              <a:buFont typeface="Arial" charset="0"/>
              <a:buNone/>
            </a:pPr>
            <a:endParaRPr lang="nl-NL" sz="2000">
              <a:solidFill>
                <a:srgbClr val="C20015"/>
              </a:solidFill>
            </a:endParaRPr>
          </a:p>
        </p:txBody>
      </p:sp>
      <p:sp>
        <p:nvSpPr>
          <p:cNvPr id="13" name="Tijdelijke aanduiding voor inhoud 2">
            <a:extLst>
              <a:ext uri="{FF2B5EF4-FFF2-40B4-BE49-F238E27FC236}">
                <a16:creationId xmlns:a16="http://schemas.microsoft.com/office/drawing/2014/main" id="{5AD73931-4359-4212-9C60-B7BE10AFCFA0}"/>
              </a:ext>
            </a:extLst>
          </p:cNvPr>
          <p:cNvSpPr txBox="1">
            <a:spLocks/>
          </p:cNvSpPr>
          <p:nvPr/>
        </p:nvSpPr>
        <p:spPr bwMode="auto">
          <a:xfrm>
            <a:off x="5804398" y="6004554"/>
            <a:ext cx="1469659" cy="341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Autofit/>
          </a:bodyPr>
          <a:lstStyle>
            <a:lvl1pPr marL="268288" indent="-268288" algn="l" defTabSz="912813" rtl="0" eaLnBrk="1" fontAlgn="base" hangingPunct="1">
              <a:lnSpc>
                <a:spcPct val="90000"/>
              </a:lnSpc>
              <a:spcBef>
                <a:spcPts val="475"/>
              </a:spcBef>
              <a:spcAft>
                <a:spcPct val="0"/>
              </a:spcAft>
              <a:buClr>
                <a:srgbClr val="00A9F3"/>
              </a:buClr>
              <a:buSzPct val="80000"/>
              <a:buFont typeface="Arial" charset="0"/>
              <a:buChar char="•"/>
              <a:defRPr sz="2400" kern="1200">
                <a:solidFill>
                  <a:schemeClr val="tx1"/>
                </a:solidFill>
                <a:latin typeface="Arial" charset="0"/>
                <a:ea typeface="Arial" charset="0"/>
                <a:cs typeface="Arial" charset="0"/>
              </a:defRPr>
            </a:lvl1pPr>
            <a:lvl2pPr marL="539750" indent="-269875" algn="l" defTabSz="912813" rtl="0" eaLnBrk="1" fontAlgn="base" hangingPunct="1">
              <a:lnSpc>
                <a:spcPct val="90000"/>
              </a:lnSpc>
              <a:spcBef>
                <a:spcPts val="438"/>
              </a:spcBef>
              <a:spcAft>
                <a:spcPct val="0"/>
              </a:spcAft>
              <a:buClr>
                <a:srgbClr val="00A9F3"/>
              </a:buClr>
              <a:buSzPct val="80000"/>
              <a:buFont typeface="Arial" charset="0"/>
              <a:buChar char="•"/>
              <a:defRPr sz="2200" kern="1200">
                <a:solidFill>
                  <a:schemeClr val="tx1"/>
                </a:solidFill>
                <a:latin typeface="Arial" charset="0"/>
                <a:ea typeface="Arial" charset="0"/>
                <a:cs typeface="Arial" charset="0"/>
              </a:defRPr>
            </a:lvl2pPr>
            <a:lvl3pPr marL="809625" indent="-269875" algn="l" defTabSz="912813" rtl="0" eaLnBrk="1" fontAlgn="base" hangingPunct="1">
              <a:lnSpc>
                <a:spcPct val="90000"/>
              </a:lnSpc>
              <a:spcBef>
                <a:spcPts val="400"/>
              </a:spcBef>
              <a:spcAft>
                <a:spcPct val="0"/>
              </a:spcAft>
              <a:buClr>
                <a:srgbClr val="00A9F3"/>
              </a:buClr>
              <a:buSzPct val="80000"/>
              <a:buFont typeface="Arial" charset="0"/>
              <a:buChar char="•"/>
              <a:defRPr sz="2000" kern="1200">
                <a:solidFill>
                  <a:schemeClr val="tx1"/>
                </a:solidFill>
                <a:latin typeface="Arial" charset="0"/>
                <a:ea typeface="Arial" charset="0"/>
                <a:cs typeface="Arial" charset="0"/>
              </a:defRPr>
            </a:lvl3pPr>
            <a:lvl4pPr marL="1079500" indent="-269875" algn="l" defTabSz="912813" rtl="0" eaLnBrk="1" fontAlgn="base" hangingPunct="1">
              <a:lnSpc>
                <a:spcPct val="90000"/>
              </a:lnSpc>
              <a:spcBef>
                <a:spcPts val="363"/>
              </a:spcBef>
              <a:spcAft>
                <a:spcPct val="0"/>
              </a:spcAft>
              <a:buClr>
                <a:srgbClr val="00A9F3"/>
              </a:buClr>
              <a:buSzPct val="80000"/>
              <a:buFont typeface="Arial" charset="0"/>
              <a:buChar char="•"/>
              <a:defRPr kern="1200">
                <a:solidFill>
                  <a:schemeClr val="tx1"/>
                </a:solidFill>
                <a:latin typeface="Arial" charset="0"/>
                <a:ea typeface="Arial" charset="0"/>
                <a:cs typeface="Arial" charset="0"/>
              </a:defRPr>
            </a:lvl4pPr>
            <a:lvl5pPr marL="1349375" indent="-268288" algn="l" defTabSz="912813" rtl="0" eaLnBrk="1" fontAlgn="base" hangingPunct="1">
              <a:lnSpc>
                <a:spcPct val="90000"/>
              </a:lnSpc>
              <a:spcBef>
                <a:spcPts val="325"/>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nl-NL" sz="2000">
                <a:latin typeface="Arial"/>
                <a:cs typeface="Arial"/>
              </a:rPr>
              <a:t>Percelen</a:t>
            </a:r>
            <a:endParaRPr lang="nl-NL" sz="2000"/>
          </a:p>
          <a:p>
            <a:pPr lvl="2"/>
            <a:endParaRPr lang="nl-NL" sz="1800"/>
          </a:p>
          <a:p>
            <a:pPr lvl="3" indent="0">
              <a:buFont typeface="Arial" charset="0"/>
              <a:buNone/>
            </a:pPr>
            <a:endParaRPr lang="nl-NL" sz="2000">
              <a:solidFill>
                <a:srgbClr val="C20015"/>
              </a:solidFill>
            </a:endParaRPr>
          </a:p>
        </p:txBody>
      </p:sp>
      <p:sp>
        <p:nvSpPr>
          <p:cNvPr id="14" name="Tijdelijke aanduiding voor inhoud 2">
            <a:extLst>
              <a:ext uri="{FF2B5EF4-FFF2-40B4-BE49-F238E27FC236}">
                <a16:creationId xmlns:a16="http://schemas.microsoft.com/office/drawing/2014/main" id="{50FA2B56-3F01-40E5-AFBB-7530814AD9B6}"/>
              </a:ext>
            </a:extLst>
          </p:cNvPr>
          <p:cNvSpPr txBox="1">
            <a:spLocks/>
          </p:cNvSpPr>
          <p:nvPr/>
        </p:nvSpPr>
        <p:spPr bwMode="auto">
          <a:xfrm>
            <a:off x="10020502" y="6004554"/>
            <a:ext cx="1469659" cy="3419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Autofit/>
          </a:bodyPr>
          <a:lstStyle>
            <a:lvl1pPr marL="268288" indent="-268288" algn="l" defTabSz="912813" rtl="0" eaLnBrk="1" fontAlgn="base" hangingPunct="1">
              <a:lnSpc>
                <a:spcPct val="90000"/>
              </a:lnSpc>
              <a:spcBef>
                <a:spcPts val="475"/>
              </a:spcBef>
              <a:spcAft>
                <a:spcPct val="0"/>
              </a:spcAft>
              <a:buClr>
                <a:srgbClr val="00A9F3"/>
              </a:buClr>
              <a:buSzPct val="80000"/>
              <a:buFont typeface="Arial" charset="0"/>
              <a:buChar char="•"/>
              <a:defRPr sz="2400" kern="1200">
                <a:solidFill>
                  <a:schemeClr val="tx1"/>
                </a:solidFill>
                <a:latin typeface="Arial" charset="0"/>
                <a:ea typeface="Arial" charset="0"/>
                <a:cs typeface="Arial" charset="0"/>
              </a:defRPr>
            </a:lvl1pPr>
            <a:lvl2pPr marL="539750" indent="-269875" algn="l" defTabSz="912813" rtl="0" eaLnBrk="1" fontAlgn="base" hangingPunct="1">
              <a:lnSpc>
                <a:spcPct val="90000"/>
              </a:lnSpc>
              <a:spcBef>
                <a:spcPts val="438"/>
              </a:spcBef>
              <a:spcAft>
                <a:spcPct val="0"/>
              </a:spcAft>
              <a:buClr>
                <a:srgbClr val="00A9F3"/>
              </a:buClr>
              <a:buSzPct val="80000"/>
              <a:buFont typeface="Arial" charset="0"/>
              <a:buChar char="•"/>
              <a:defRPr sz="2200" kern="1200">
                <a:solidFill>
                  <a:schemeClr val="tx1"/>
                </a:solidFill>
                <a:latin typeface="Arial" charset="0"/>
                <a:ea typeface="Arial" charset="0"/>
                <a:cs typeface="Arial" charset="0"/>
              </a:defRPr>
            </a:lvl2pPr>
            <a:lvl3pPr marL="809625" indent="-269875" algn="l" defTabSz="912813" rtl="0" eaLnBrk="1" fontAlgn="base" hangingPunct="1">
              <a:lnSpc>
                <a:spcPct val="90000"/>
              </a:lnSpc>
              <a:spcBef>
                <a:spcPts val="400"/>
              </a:spcBef>
              <a:spcAft>
                <a:spcPct val="0"/>
              </a:spcAft>
              <a:buClr>
                <a:srgbClr val="00A9F3"/>
              </a:buClr>
              <a:buSzPct val="80000"/>
              <a:buFont typeface="Arial" charset="0"/>
              <a:buChar char="•"/>
              <a:defRPr sz="2000" kern="1200">
                <a:solidFill>
                  <a:schemeClr val="tx1"/>
                </a:solidFill>
                <a:latin typeface="Arial" charset="0"/>
                <a:ea typeface="Arial" charset="0"/>
                <a:cs typeface="Arial" charset="0"/>
              </a:defRPr>
            </a:lvl3pPr>
            <a:lvl4pPr marL="1079500" indent="-269875" algn="l" defTabSz="912813" rtl="0" eaLnBrk="1" fontAlgn="base" hangingPunct="1">
              <a:lnSpc>
                <a:spcPct val="90000"/>
              </a:lnSpc>
              <a:spcBef>
                <a:spcPts val="363"/>
              </a:spcBef>
              <a:spcAft>
                <a:spcPct val="0"/>
              </a:spcAft>
              <a:buClr>
                <a:srgbClr val="00A9F3"/>
              </a:buClr>
              <a:buSzPct val="80000"/>
              <a:buFont typeface="Arial" charset="0"/>
              <a:buChar char="•"/>
              <a:defRPr kern="1200">
                <a:solidFill>
                  <a:schemeClr val="tx1"/>
                </a:solidFill>
                <a:latin typeface="Arial" charset="0"/>
                <a:ea typeface="Arial" charset="0"/>
                <a:cs typeface="Arial" charset="0"/>
              </a:defRPr>
            </a:lvl4pPr>
            <a:lvl5pPr marL="1349375" indent="-268288" algn="l" defTabSz="912813" rtl="0" eaLnBrk="1" fontAlgn="base" hangingPunct="1">
              <a:lnSpc>
                <a:spcPct val="90000"/>
              </a:lnSpc>
              <a:spcBef>
                <a:spcPts val="325"/>
              </a:spcBef>
              <a:spcAft>
                <a:spcPct val="0"/>
              </a:spcAft>
              <a:buClr>
                <a:srgbClr val="00A9F3"/>
              </a:buClr>
              <a:buSzPct val="80000"/>
              <a:buFont typeface="Arial" charset="0"/>
              <a:buChar char="•"/>
              <a:defRPr sz="1600" kern="1200">
                <a:solidFill>
                  <a:schemeClr val="tx1"/>
                </a:solidFill>
                <a:latin typeface="Arial" charset="0"/>
                <a:ea typeface="Arial" charset="0"/>
                <a:cs typeface="Arial" charset="0"/>
              </a:defRPr>
            </a:lvl5pPr>
            <a:lvl6pPr marL="2514474"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nl-NL" sz="2000">
                <a:latin typeface="Arial"/>
                <a:cs typeface="Arial"/>
              </a:rPr>
              <a:t>Panden</a:t>
            </a:r>
            <a:endParaRPr lang="nl-NL"/>
          </a:p>
          <a:p>
            <a:pPr lvl="2"/>
            <a:endParaRPr lang="nl-NL" sz="1800"/>
          </a:p>
          <a:p>
            <a:pPr lvl="3" indent="0">
              <a:buFont typeface="Arial" charset="0"/>
              <a:buNone/>
            </a:pPr>
            <a:endParaRPr lang="nl-NL" sz="2000">
              <a:solidFill>
                <a:srgbClr val="C20015"/>
              </a:solidFill>
            </a:endParaRPr>
          </a:p>
        </p:txBody>
      </p:sp>
    </p:spTree>
    <p:extLst>
      <p:ext uri="{BB962C8B-B14F-4D97-AF65-F5344CB8AC3E}">
        <p14:creationId xmlns:p14="http://schemas.microsoft.com/office/powerpoint/2010/main" val="2667828383"/>
      </p:ext>
    </p:extLst>
  </p:cSld>
  <p:clrMapOvr>
    <a:masterClrMapping/>
  </p:clrMapOvr>
</p:sld>
</file>

<file path=ppt/theme/theme1.xml><?xml version="1.0" encoding="utf-8"?>
<a:theme xmlns:a="http://schemas.openxmlformats.org/drawingml/2006/main" name="VNG_Academie">
  <a:themeElements>
    <a:clrScheme name="Aangepast 17">
      <a:dk1>
        <a:srgbClr val="000000"/>
      </a:dk1>
      <a:lt1>
        <a:srgbClr val="FFFFFF"/>
      </a:lt1>
      <a:dk2>
        <a:srgbClr val="002C64"/>
      </a:dk2>
      <a:lt2>
        <a:srgbClr val="00A9F3"/>
      </a:lt2>
      <a:accent1>
        <a:srgbClr val="8EBAE5"/>
      </a:accent1>
      <a:accent2>
        <a:srgbClr val="3DB7E4"/>
      </a:accent2>
      <a:accent3>
        <a:srgbClr val="002F5F"/>
      </a:accent3>
      <a:accent4>
        <a:srgbClr val="F0AB00"/>
      </a:accent4>
      <a:accent5>
        <a:srgbClr val="00853C"/>
      </a:accent5>
      <a:accent6>
        <a:srgbClr val="C20015"/>
      </a:accent6>
      <a:hlink>
        <a:srgbClr val="999999"/>
      </a:hlink>
      <a:folHlink>
        <a:srgbClr val="CCCCCC"/>
      </a:folHlink>
    </a:clrScheme>
    <a:fontScheme name="V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NG_Realisatie.potx" id="{F484F4E8-B658-4C50-85C6-BE2C03AA5488}" vid="{7B9B7332-BBE6-418A-ADCE-BAA95B9FDDAE}"/>
    </a:ext>
  </a:extLst>
</a:theme>
</file>

<file path=ppt/theme/theme2.xml><?xml version="1.0" encoding="utf-8"?>
<a:theme xmlns:a="http://schemas.openxmlformats.org/drawingml/2006/main" name="VNG Titels">
  <a:themeElements>
    <a:clrScheme name="Aangepast 23">
      <a:dk1>
        <a:srgbClr val="000000"/>
      </a:dk1>
      <a:lt1>
        <a:srgbClr val="FFFFFF"/>
      </a:lt1>
      <a:dk2>
        <a:srgbClr val="002C64"/>
      </a:dk2>
      <a:lt2>
        <a:srgbClr val="00A9F3"/>
      </a:lt2>
      <a:accent1>
        <a:srgbClr val="8EBAE5"/>
      </a:accent1>
      <a:accent2>
        <a:srgbClr val="3DB7E4"/>
      </a:accent2>
      <a:accent3>
        <a:srgbClr val="002F5F"/>
      </a:accent3>
      <a:accent4>
        <a:srgbClr val="F0AB00"/>
      </a:accent4>
      <a:accent5>
        <a:srgbClr val="008541"/>
      </a:accent5>
      <a:accent6>
        <a:srgbClr val="C20016"/>
      </a:accent6>
      <a:hlink>
        <a:srgbClr val="999999"/>
      </a:hlink>
      <a:folHlink>
        <a:srgbClr val="CCCCCC"/>
      </a:folHlink>
    </a:clrScheme>
    <a:fontScheme name="Kantoor - klassiek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NG_Realisatie.potx" id="{F484F4E8-B658-4C50-85C6-BE2C03AA5488}" vid="{6BF90099-68E9-41D6-BACD-A9720FFAC8B6}"/>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1FAF269DCEC24478D58F7B6818A75C5" ma:contentTypeVersion="10" ma:contentTypeDescription="Een nieuw document maken." ma:contentTypeScope="" ma:versionID="e7975052c9bdfbd3123be8200165238a">
  <xsd:schema xmlns:xsd="http://www.w3.org/2001/XMLSchema" xmlns:xs="http://www.w3.org/2001/XMLSchema" xmlns:p="http://schemas.microsoft.com/office/2006/metadata/properties" xmlns:ns2="f4e252b9-f6d8-4c19-ad62-800fa796510f" xmlns:ns3="74d9ac6d-c1f5-4daa-a748-ce325a728e56" targetNamespace="http://schemas.microsoft.com/office/2006/metadata/properties" ma:root="true" ma:fieldsID="7eeb76f6965731e1175c3fac3a85002e" ns2:_="" ns3:_="">
    <xsd:import namespace="f4e252b9-f6d8-4c19-ad62-800fa796510f"/>
    <xsd:import namespace="74d9ac6d-c1f5-4daa-a748-ce325a728e5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e252b9-f6d8-4c19-ad62-800fa79651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d9ac6d-c1f5-4daa-a748-ce325a728e56"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CD11974-BB08-4AAA-999E-70CECEA4D335}">
  <ds:schemaRefs>
    <ds:schemaRef ds:uri="http://schemas.microsoft.com/sharepoint/v3/contenttype/forms"/>
  </ds:schemaRefs>
</ds:datastoreItem>
</file>

<file path=customXml/itemProps2.xml><?xml version="1.0" encoding="utf-8"?>
<ds:datastoreItem xmlns:ds="http://schemas.openxmlformats.org/officeDocument/2006/customXml" ds:itemID="{86A4E567-6E2A-49A6-97D0-3629E2486F44}">
  <ds:schemaRefs>
    <ds:schemaRef ds:uri="74d9ac6d-c1f5-4daa-a748-ce325a728e56"/>
    <ds:schemaRef ds:uri="f4e252b9-f6d8-4c19-ad62-800fa796510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D72C819-3B14-427D-8992-7297AD45D32E}">
  <ds:schemaRefs>
    <ds:schemaRef ds:uri="74d9ac6d-c1f5-4daa-a748-ce325a728e56"/>
    <ds:schemaRef ds:uri="f4e252b9-f6d8-4c19-ad62-800fa796510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VNG_Realisatie</Template>
  <TotalTime>0</TotalTime>
  <Words>1625</Words>
  <Application>Microsoft Office PowerPoint</Application>
  <PresentationFormat>Breedbeeld</PresentationFormat>
  <Paragraphs>227</Paragraphs>
  <Slides>22</Slides>
  <Notes>13</Notes>
  <HiddenSlides>1</HiddenSlides>
  <MMClips>0</MMClips>
  <ScaleCrop>false</ScaleCrop>
  <HeadingPairs>
    <vt:vector size="6" baseType="variant">
      <vt:variant>
        <vt:lpstr>Gebruikte lettertypen</vt:lpstr>
      </vt:variant>
      <vt:variant>
        <vt:i4>3</vt:i4>
      </vt:variant>
      <vt:variant>
        <vt:lpstr>Thema</vt:lpstr>
      </vt:variant>
      <vt:variant>
        <vt:i4>2</vt:i4>
      </vt:variant>
      <vt:variant>
        <vt:lpstr>Diatitels</vt:lpstr>
      </vt:variant>
      <vt:variant>
        <vt:i4>22</vt:i4>
      </vt:variant>
    </vt:vector>
  </HeadingPairs>
  <TitlesOfParts>
    <vt:vector size="27" baseType="lpstr">
      <vt:lpstr>Arial</vt:lpstr>
      <vt:lpstr>Calibri</vt:lpstr>
      <vt:lpstr>Candara Light</vt:lpstr>
      <vt:lpstr>VNG_Academie</vt:lpstr>
      <vt:lpstr>VNG Titels</vt:lpstr>
      <vt:lpstr>PowerPoint-presentatie</vt:lpstr>
      <vt:lpstr>Opzet presentatie</vt:lpstr>
      <vt:lpstr>Achtergrond onderzoek Aanleiding en uitgangspunten</vt:lpstr>
      <vt:lpstr>Achtergrond onderzoek Groen in private buitenruimte</vt:lpstr>
      <vt:lpstr>Databronnen opendata </vt:lpstr>
      <vt:lpstr>Methode Remote Sensing </vt:lpstr>
      <vt:lpstr>Methode Beeldmateriaal</vt:lpstr>
      <vt:lpstr>Methode Privaat groen in tuinen en op daken</vt:lpstr>
      <vt:lpstr>Methode Vectordata</vt:lpstr>
      <vt:lpstr>Methode Vegetatie index </vt:lpstr>
      <vt:lpstr>Methode NDVI</vt:lpstr>
      <vt:lpstr>Methode Tuinen Detecteren van groen op percelen van particulieren: tuinen &amp; daken </vt:lpstr>
      <vt:lpstr>Methode NDVI Detecteren van groen op percelen van particulieren: tuinen &amp; daken </vt:lpstr>
      <vt:lpstr>Methode proportie vegetatie tuin Detecteren van groen op percelen van particulieren: tuinen &amp; daken </vt:lpstr>
      <vt:lpstr>Methode Hoogte  Detecteren van groen op percelen van particulieren: tuinen &amp; daken </vt:lpstr>
      <vt:lpstr>Methode Groen op daken Detecteren van groen op percelen van particulieren: tuinen &amp; daken </vt:lpstr>
      <vt:lpstr>Methode Gezonde vegetatie </vt:lpstr>
      <vt:lpstr>Methode Aandachtspunten</vt:lpstr>
      <vt:lpstr>Methode Open source</vt:lpstr>
      <vt:lpstr>Resultaten </vt:lpstr>
      <vt:lpstr>Discussie</vt:lpstr>
      <vt:lpstr>Bijdragen:</vt:lpstr>
    </vt:vector>
  </TitlesOfParts>
  <Company>Vereninging Nederlandse Gemeenten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Wmo voorspelmodel</dc:title>
  <dc:creator>Janneke Lummen</dc:creator>
  <cp:keywords/>
  <cp:lastModifiedBy>Vanbrabant, Leonard</cp:lastModifiedBy>
  <cp:revision>2</cp:revision>
  <cp:lastPrinted>2016-11-29T12:08:35Z</cp:lastPrinted>
  <dcterms:created xsi:type="dcterms:W3CDTF">2021-03-09T11:56:09Z</dcterms:created>
  <dcterms:modified xsi:type="dcterms:W3CDTF">2021-09-09T07:50:44Z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0x01010011FAF269DCEC24478D58F7B6818A75C5</vt:lpwstr>
  </property>
</Properties>
</file>